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91" r:id="rId1"/>
  </p:sldMasterIdLst>
  <p:notesMasterIdLst>
    <p:notesMasterId r:id="rId20"/>
  </p:notesMasterIdLst>
  <p:sldIdLst>
    <p:sldId id="262" r:id="rId2"/>
    <p:sldId id="259" r:id="rId3"/>
    <p:sldId id="263" r:id="rId4"/>
    <p:sldId id="265" r:id="rId5"/>
    <p:sldId id="284" r:id="rId6"/>
    <p:sldId id="272" r:id="rId7"/>
    <p:sldId id="274" r:id="rId8"/>
    <p:sldId id="277" r:id="rId9"/>
    <p:sldId id="276" r:id="rId10"/>
    <p:sldId id="278" r:id="rId11"/>
    <p:sldId id="273" r:id="rId12"/>
    <p:sldId id="279" r:id="rId13"/>
    <p:sldId id="275" r:id="rId14"/>
    <p:sldId id="280" r:id="rId15"/>
    <p:sldId id="261" r:id="rId16"/>
    <p:sldId id="283" r:id="rId17"/>
    <p:sldId id="270" r:id="rId18"/>
    <p:sldId id="285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85E8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7" d="100"/>
          <a:sy n="87" d="100"/>
        </p:scale>
        <p:origin x="528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vya Srinivasan" userId="e25c9ff8798c1f97" providerId="LiveId" clId="{B3AAEAAB-C068-4621-AF36-A92278DEA418}"/>
    <pc:docChg chg="undo custSel addSld delSld modSld">
      <pc:chgData name="Kavya Srinivasan" userId="e25c9ff8798c1f97" providerId="LiveId" clId="{B3AAEAAB-C068-4621-AF36-A92278DEA418}" dt="2025-05-30T10:49:40.328" v="14" actId="20577"/>
      <pc:docMkLst>
        <pc:docMk/>
      </pc:docMkLst>
      <pc:sldChg chg="modSp mod">
        <pc:chgData name="Kavya Srinivasan" userId="e25c9ff8798c1f97" providerId="LiveId" clId="{B3AAEAAB-C068-4621-AF36-A92278DEA418}" dt="2025-05-30T10:47:29.774" v="7" actId="14100"/>
        <pc:sldMkLst>
          <pc:docMk/>
          <pc:sldMk cId="2999370485" sldId="265"/>
        </pc:sldMkLst>
        <pc:spChg chg="mod">
          <ac:chgData name="Kavya Srinivasan" userId="e25c9ff8798c1f97" providerId="LiveId" clId="{B3AAEAAB-C068-4621-AF36-A92278DEA418}" dt="2025-05-30T10:47:21.566" v="5" actId="14100"/>
          <ac:spMkLst>
            <pc:docMk/>
            <pc:sldMk cId="2999370485" sldId="265"/>
            <ac:spMk id="50" creationId="{83124644-366E-4BC3-A9DF-920CDFD8B489}"/>
          </ac:spMkLst>
        </pc:spChg>
        <pc:spChg chg="mod">
          <ac:chgData name="Kavya Srinivasan" userId="e25c9ff8798c1f97" providerId="LiveId" clId="{B3AAEAAB-C068-4621-AF36-A92278DEA418}" dt="2025-05-30T10:47:26.032" v="6" actId="14100"/>
          <ac:spMkLst>
            <pc:docMk/>
            <pc:sldMk cId="2999370485" sldId="265"/>
            <ac:spMk id="51" creationId="{59F6549F-6776-46EC-AA40-3BA64F45E0C2}"/>
          </ac:spMkLst>
        </pc:spChg>
        <pc:picChg chg="mod">
          <ac:chgData name="Kavya Srinivasan" userId="e25c9ff8798c1f97" providerId="LiveId" clId="{B3AAEAAB-C068-4621-AF36-A92278DEA418}" dt="2025-05-30T10:47:29.774" v="7" actId="14100"/>
          <ac:picMkLst>
            <pc:docMk/>
            <pc:sldMk cId="2999370485" sldId="265"/>
            <ac:picMk id="1026" creationId="{87837A4C-29F3-418F-BF83-AC3451CBB848}"/>
          </ac:picMkLst>
        </pc:picChg>
      </pc:sldChg>
      <pc:sldChg chg="add del">
        <pc:chgData name="Kavya Srinivasan" userId="e25c9ff8798c1f97" providerId="LiveId" clId="{B3AAEAAB-C068-4621-AF36-A92278DEA418}" dt="2025-05-30T10:49:30.629" v="12" actId="2696"/>
        <pc:sldMkLst>
          <pc:docMk/>
          <pc:sldMk cId="3078726073" sldId="271"/>
        </pc:sldMkLst>
      </pc:sldChg>
      <pc:sldChg chg="modSp mod">
        <pc:chgData name="Kavya Srinivasan" userId="e25c9ff8798c1f97" providerId="LiveId" clId="{B3AAEAAB-C068-4621-AF36-A92278DEA418}" dt="2025-05-30T10:49:40.328" v="14" actId="20577"/>
        <pc:sldMkLst>
          <pc:docMk/>
          <pc:sldMk cId="2214031352" sldId="272"/>
        </pc:sldMkLst>
        <pc:spChg chg="mod">
          <ac:chgData name="Kavya Srinivasan" userId="e25c9ff8798c1f97" providerId="LiveId" clId="{B3AAEAAB-C068-4621-AF36-A92278DEA418}" dt="2025-05-30T10:49:40.328" v="14" actId="20577"/>
          <ac:spMkLst>
            <pc:docMk/>
            <pc:sldMk cId="2214031352" sldId="272"/>
            <ac:spMk id="50" creationId="{B922D99C-F4FB-B3F7-281C-A2CC2AA63295}"/>
          </ac:spMkLst>
        </pc:sp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4" Type="http://schemas.openxmlformats.org/officeDocument/2006/relationships/image" Target="../media/image4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13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12" Type="http://schemas.openxmlformats.org/officeDocument/2006/relationships/image" Target="../media/image17.svg"/><Relationship Id="rId2" Type="http://schemas.openxmlformats.org/officeDocument/2006/relationships/image" Target="../media/image7.svg"/><Relationship Id="rId16" Type="http://schemas.openxmlformats.org/officeDocument/2006/relationships/image" Target="../media/image21.svg"/><Relationship Id="rId1" Type="http://schemas.openxmlformats.org/officeDocument/2006/relationships/image" Target="../media/image5.png"/><Relationship Id="rId6" Type="http://schemas.openxmlformats.org/officeDocument/2006/relationships/image" Target="../media/image11.svg"/><Relationship Id="rId11" Type="http://schemas.openxmlformats.org/officeDocument/2006/relationships/image" Target="../media/image10.png"/><Relationship Id="rId5" Type="http://schemas.openxmlformats.org/officeDocument/2006/relationships/image" Target="../media/image7.png"/><Relationship Id="rId15" Type="http://schemas.openxmlformats.org/officeDocument/2006/relationships/image" Target="../media/image12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9.png"/><Relationship Id="rId14" Type="http://schemas.openxmlformats.org/officeDocument/2006/relationships/image" Target="../media/image19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4" Type="http://schemas.openxmlformats.org/officeDocument/2006/relationships/image" Target="../media/image4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13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12" Type="http://schemas.openxmlformats.org/officeDocument/2006/relationships/image" Target="../media/image17.svg"/><Relationship Id="rId2" Type="http://schemas.openxmlformats.org/officeDocument/2006/relationships/image" Target="../media/image7.svg"/><Relationship Id="rId16" Type="http://schemas.openxmlformats.org/officeDocument/2006/relationships/image" Target="../media/image21.svg"/><Relationship Id="rId1" Type="http://schemas.openxmlformats.org/officeDocument/2006/relationships/image" Target="../media/image5.png"/><Relationship Id="rId6" Type="http://schemas.openxmlformats.org/officeDocument/2006/relationships/image" Target="../media/image11.svg"/><Relationship Id="rId11" Type="http://schemas.openxmlformats.org/officeDocument/2006/relationships/image" Target="../media/image10.png"/><Relationship Id="rId5" Type="http://schemas.openxmlformats.org/officeDocument/2006/relationships/image" Target="../media/image7.png"/><Relationship Id="rId15" Type="http://schemas.openxmlformats.org/officeDocument/2006/relationships/image" Target="../media/image12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9.png"/><Relationship Id="rId14" Type="http://schemas.openxmlformats.org/officeDocument/2006/relationships/image" Target="../media/image1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0C8B02D-9509-4ED8-81ED-835C3F58EB6C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6A34775C-B2B7-4ED9-8594-6D03D45B685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dirty="0"/>
            <a:t>This project show cases our end-to-end data analysis skills using Excel, SQL, Power BI, and Tableau. We worked with multiple datasets—covering meeting records, invoices, brokerage data, fees, and individual budgets. </a:t>
          </a:r>
          <a:endParaRPr lang="en-US" dirty="0"/>
        </a:p>
      </dgm:t>
    </dgm:pt>
    <dgm:pt modelId="{38822DD6-19B5-4212-9D92-1BDC27569688}" type="parTrans" cxnId="{4E30234B-EE04-4E7F-9B03-52C3119AA2AD}">
      <dgm:prSet/>
      <dgm:spPr/>
      <dgm:t>
        <a:bodyPr/>
        <a:lstStyle/>
        <a:p>
          <a:endParaRPr lang="en-US"/>
        </a:p>
      </dgm:t>
    </dgm:pt>
    <dgm:pt modelId="{CF6F2B5F-9E4E-4775-82A7-3374237A0112}" type="sibTrans" cxnId="{4E30234B-EE04-4E7F-9B03-52C3119AA2AD}">
      <dgm:prSet/>
      <dgm:spPr/>
      <dgm:t>
        <a:bodyPr/>
        <a:lstStyle/>
        <a:p>
          <a:endParaRPr lang="en-US"/>
        </a:p>
      </dgm:t>
    </dgm:pt>
    <dgm:pt modelId="{62E48FA2-209D-485B-81D4-4178B22FE40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/>
            <a:t>The goal was to extract insights, track performance metrics, and create interactive dashboards to support decision-making. Each tool played a unique role in the data journey—from </a:t>
          </a:r>
          <a:r>
            <a:rPr lang="en-US"/>
            <a:t>cleaning and transformation to visualization and storytelling.</a:t>
          </a:r>
        </a:p>
      </dgm:t>
    </dgm:pt>
    <dgm:pt modelId="{D62E58DA-CA67-4240-9E97-BF29BBFDE3F6}" type="parTrans" cxnId="{1DDCD252-87B4-43A2-90DF-6450E757DFD7}">
      <dgm:prSet/>
      <dgm:spPr/>
      <dgm:t>
        <a:bodyPr/>
        <a:lstStyle/>
        <a:p>
          <a:endParaRPr lang="en-US"/>
        </a:p>
      </dgm:t>
    </dgm:pt>
    <dgm:pt modelId="{F4EC37FB-20AB-4B9C-B5F8-E22FB64A949C}" type="sibTrans" cxnId="{1DDCD252-87B4-43A2-90DF-6450E757DFD7}">
      <dgm:prSet/>
      <dgm:spPr/>
      <dgm:t>
        <a:bodyPr/>
        <a:lstStyle/>
        <a:p>
          <a:endParaRPr lang="en-US"/>
        </a:p>
      </dgm:t>
    </dgm:pt>
    <dgm:pt modelId="{96E494E8-8A79-43EE-940F-DC02FC3C81BA}" type="pres">
      <dgm:prSet presAssocID="{30C8B02D-9509-4ED8-81ED-835C3F58EB6C}" presName="root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F1CF30D-6A2A-468B-BCFE-86D19481B299}" type="pres">
      <dgm:prSet presAssocID="{6A34775C-B2B7-4ED9-8594-6D03D45B685E}" presName="compNode" presStyleCnt="0"/>
      <dgm:spPr/>
    </dgm:pt>
    <dgm:pt modelId="{9B9801CD-AD07-4FB6-9F7A-7F899D5137FD}" type="pres">
      <dgm:prSet presAssocID="{6A34775C-B2B7-4ED9-8594-6D03D45B685E}" presName="bgRect" presStyleLbl="bgShp" presStyleIdx="0" presStyleCnt="2"/>
      <dgm:spPr/>
    </dgm:pt>
    <dgm:pt modelId="{87662578-1710-4092-A552-CCCFF53801C5}" type="pres">
      <dgm:prSet presAssocID="{6A34775C-B2B7-4ED9-8594-6D03D45B685E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CDB5DCC4-D470-4FBD-8789-C6119946F2BF}" type="pres">
      <dgm:prSet presAssocID="{6A34775C-B2B7-4ED9-8594-6D03D45B685E}" presName="spaceRect" presStyleCnt="0"/>
      <dgm:spPr/>
    </dgm:pt>
    <dgm:pt modelId="{267EE82C-262B-4679-B05C-CD45132A1009}" type="pres">
      <dgm:prSet presAssocID="{6A34775C-B2B7-4ED9-8594-6D03D45B685E}" presName="parTx" presStyleLbl="revTx" presStyleIdx="0" presStyleCnt="2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7612760B-F9B3-4326-8C23-600B82679429}" type="pres">
      <dgm:prSet presAssocID="{CF6F2B5F-9E4E-4775-82A7-3374237A0112}" presName="sibTrans" presStyleCnt="0"/>
      <dgm:spPr/>
    </dgm:pt>
    <dgm:pt modelId="{4C64CCB7-48E4-4CE5-958E-D239121A4FC4}" type="pres">
      <dgm:prSet presAssocID="{62E48FA2-209D-485B-81D4-4178B22FE40E}" presName="compNode" presStyleCnt="0"/>
      <dgm:spPr/>
    </dgm:pt>
    <dgm:pt modelId="{4ABD1EDB-A710-4A1B-858E-627E0F89DCA9}" type="pres">
      <dgm:prSet presAssocID="{62E48FA2-209D-485B-81D4-4178B22FE40E}" presName="bgRect" presStyleLbl="bgShp" presStyleIdx="1" presStyleCnt="2"/>
      <dgm:spPr/>
    </dgm:pt>
    <dgm:pt modelId="{76946D1E-A0BE-4FD6-9ABB-F3C0B24C2AD7}" type="pres">
      <dgm:prSet presAssocID="{62E48FA2-209D-485B-81D4-4178B22FE40E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Gauge"/>
        </a:ext>
      </dgm:extLst>
    </dgm:pt>
    <dgm:pt modelId="{ABB72CFF-23C9-406C-90FE-3723F42A5CCE}" type="pres">
      <dgm:prSet presAssocID="{62E48FA2-209D-485B-81D4-4178B22FE40E}" presName="spaceRect" presStyleCnt="0"/>
      <dgm:spPr/>
    </dgm:pt>
    <dgm:pt modelId="{90A7DF5E-FC92-493A-A77E-99036AE6669D}" type="pres">
      <dgm:prSet presAssocID="{62E48FA2-209D-485B-81D4-4178B22FE40E}" presName="parTx" presStyleLbl="revTx" presStyleIdx="1" presStyleCnt="2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</dgm:ptLst>
  <dgm:cxnLst>
    <dgm:cxn modelId="{4E30234B-EE04-4E7F-9B03-52C3119AA2AD}" srcId="{30C8B02D-9509-4ED8-81ED-835C3F58EB6C}" destId="{6A34775C-B2B7-4ED9-8594-6D03D45B685E}" srcOrd="0" destOrd="0" parTransId="{38822DD6-19B5-4212-9D92-1BDC27569688}" sibTransId="{CF6F2B5F-9E4E-4775-82A7-3374237A0112}"/>
    <dgm:cxn modelId="{88B93927-A6AB-498A-843A-A0280356A3BA}" type="presOf" srcId="{30C8B02D-9509-4ED8-81ED-835C3F58EB6C}" destId="{96E494E8-8A79-43EE-940F-DC02FC3C81BA}" srcOrd="0" destOrd="0" presId="urn:microsoft.com/office/officeart/2018/2/layout/IconVerticalSolidList"/>
    <dgm:cxn modelId="{1DDCD252-87B4-43A2-90DF-6450E757DFD7}" srcId="{30C8B02D-9509-4ED8-81ED-835C3F58EB6C}" destId="{62E48FA2-209D-485B-81D4-4178B22FE40E}" srcOrd="1" destOrd="0" parTransId="{D62E58DA-CA67-4240-9E97-BF29BBFDE3F6}" sibTransId="{F4EC37FB-20AB-4B9C-B5F8-E22FB64A949C}"/>
    <dgm:cxn modelId="{34707992-EBAF-43BC-BB83-8353DD044D79}" type="presOf" srcId="{62E48FA2-209D-485B-81D4-4178B22FE40E}" destId="{90A7DF5E-FC92-493A-A77E-99036AE6669D}" srcOrd="0" destOrd="0" presId="urn:microsoft.com/office/officeart/2018/2/layout/IconVerticalSolidList"/>
    <dgm:cxn modelId="{35EFBEB9-0828-465D-A514-0B1FE702A6D5}" type="presOf" srcId="{6A34775C-B2B7-4ED9-8594-6D03D45B685E}" destId="{267EE82C-262B-4679-B05C-CD45132A1009}" srcOrd="0" destOrd="0" presId="urn:microsoft.com/office/officeart/2018/2/layout/IconVerticalSolidList"/>
    <dgm:cxn modelId="{99A8DE9C-9DC0-4CB0-9EF1-D4D87112C1AD}" type="presParOf" srcId="{96E494E8-8A79-43EE-940F-DC02FC3C81BA}" destId="{3F1CF30D-6A2A-468B-BCFE-86D19481B299}" srcOrd="0" destOrd="0" presId="urn:microsoft.com/office/officeart/2018/2/layout/IconVerticalSolidList"/>
    <dgm:cxn modelId="{CE6CB356-65C2-470A-9BCC-89A7B1933CE8}" type="presParOf" srcId="{3F1CF30D-6A2A-468B-BCFE-86D19481B299}" destId="{9B9801CD-AD07-4FB6-9F7A-7F899D5137FD}" srcOrd="0" destOrd="0" presId="urn:microsoft.com/office/officeart/2018/2/layout/IconVerticalSolidList"/>
    <dgm:cxn modelId="{4C5CA6FF-0B34-45EE-AD5F-EFB848F613F9}" type="presParOf" srcId="{3F1CF30D-6A2A-468B-BCFE-86D19481B299}" destId="{87662578-1710-4092-A552-CCCFF53801C5}" srcOrd="1" destOrd="0" presId="urn:microsoft.com/office/officeart/2018/2/layout/IconVerticalSolidList"/>
    <dgm:cxn modelId="{C0CC182E-D7C9-436F-AB24-B0C7E2E0314C}" type="presParOf" srcId="{3F1CF30D-6A2A-468B-BCFE-86D19481B299}" destId="{CDB5DCC4-D470-4FBD-8789-C6119946F2BF}" srcOrd="2" destOrd="0" presId="urn:microsoft.com/office/officeart/2018/2/layout/IconVerticalSolidList"/>
    <dgm:cxn modelId="{583ADF31-635C-4908-97EB-5DF68FDBEE39}" type="presParOf" srcId="{3F1CF30D-6A2A-468B-BCFE-86D19481B299}" destId="{267EE82C-262B-4679-B05C-CD45132A1009}" srcOrd="3" destOrd="0" presId="urn:microsoft.com/office/officeart/2018/2/layout/IconVerticalSolidList"/>
    <dgm:cxn modelId="{C1B0D33A-E4C5-43EA-8431-977BFBB90818}" type="presParOf" srcId="{96E494E8-8A79-43EE-940F-DC02FC3C81BA}" destId="{7612760B-F9B3-4326-8C23-600B82679429}" srcOrd="1" destOrd="0" presId="urn:microsoft.com/office/officeart/2018/2/layout/IconVerticalSolidList"/>
    <dgm:cxn modelId="{A877442F-7A58-49D0-ACC9-C3F122A4219A}" type="presParOf" srcId="{96E494E8-8A79-43EE-940F-DC02FC3C81BA}" destId="{4C64CCB7-48E4-4CE5-958E-D239121A4FC4}" srcOrd="2" destOrd="0" presId="urn:microsoft.com/office/officeart/2018/2/layout/IconVerticalSolidList"/>
    <dgm:cxn modelId="{D671A9C8-9566-42C0-B1C1-1F2B97181DC2}" type="presParOf" srcId="{4C64CCB7-48E4-4CE5-958E-D239121A4FC4}" destId="{4ABD1EDB-A710-4A1B-858E-627E0F89DCA9}" srcOrd="0" destOrd="0" presId="urn:microsoft.com/office/officeart/2018/2/layout/IconVerticalSolidList"/>
    <dgm:cxn modelId="{3868880E-C372-4452-9302-AC26A2F809E1}" type="presParOf" srcId="{4C64CCB7-48E4-4CE5-958E-D239121A4FC4}" destId="{76946D1E-A0BE-4FD6-9ABB-F3C0B24C2AD7}" srcOrd="1" destOrd="0" presId="urn:microsoft.com/office/officeart/2018/2/layout/IconVerticalSolidList"/>
    <dgm:cxn modelId="{35974564-5661-4D37-AB34-68F32CF579CE}" type="presParOf" srcId="{4C64CCB7-48E4-4CE5-958E-D239121A4FC4}" destId="{ABB72CFF-23C9-406C-90FE-3723F42A5CCE}" srcOrd="2" destOrd="0" presId="urn:microsoft.com/office/officeart/2018/2/layout/IconVerticalSolidList"/>
    <dgm:cxn modelId="{7E8CB1A2-E719-44D7-B34B-374DDF4FC81D}" type="presParOf" srcId="{4C64CCB7-48E4-4CE5-958E-D239121A4FC4}" destId="{90A7DF5E-FC92-493A-A77E-99036AE6669D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68E8F64-573D-4F13-8882-793ED08BCD81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C5D6585-70D6-4C11-A0EB-225A7DA03C6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Expected Amount</a:t>
          </a:r>
        </a:p>
      </dgm:t>
    </dgm:pt>
    <dgm:pt modelId="{5E78E3D0-AB0D-4AD3-812E-901BBC6B027B}" type="parTrans" cxnId="{ACEE8A3C-3B89-48E0-AD91-8432D7719A23}">
      <dgm:prSet/>
      <dgm:spPr/>
      <dgm:t>
        <a:bodyPr/>
        <a:lstStyle/>
        <a:p>
          <a:endParaRPr lang="en-US"/>
        </a:p>
      </dgm:t>
    </dgm:pt>
    <dgm:pt modelId="{D7AD86F6-CF2F-4805-AA68-C00BE834FFAE}" type="sibTrans" cxnId="{ACEE8A3C-3B89-48E0-AD91-8432D7719A23}">
      <dgm:prSet/>
      <dgm:spPr/>
      <dgm:t>
        <a:bodyPr/>
        <a:lstStyle/>
        <a:p>
          <a:endParaRPr lang="en-US"/>
        </a:p>
      </dgm:t>
    </dgm:pt>
    <dgm:pt modelId="{575EDEB5-A0E5-4C97-B0F2-58099BA482F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Active Opportunities</a:t>
          </a:r>
        </a:p>
      </dgm:t>
    </dgm:pt>
    <dgm:pt modelId="{D55C3350-E729-4434-8045-E4219F9613F8}" type="parTrans" cxnId="{64F4EE9A-3A09-40AD-9994-467A38FA05B6}">
      <dgm:prSet/>
      <dgm:spPr/>
      <dgm:t>
        <a:bodyPr/>
        <a:lstStyle/>
        <a:p>
          <a:endParaRPr lang="en-US"/>
        </a:p>
      </dgm:t>
    </dgm:pt>
    <dgm:pt modelId="{A8B78DE8-F3C8-42BB-A10C-F35FA656F4F4}" type="sibTrans" cxnId="{64F4EE9A-3A09-40AD-9994-467A38FA05B6}">
      <dgm:prSet/>
      <dgm:spPr/>
      <dgm:t>
        <a:bodyPr/>
        <a:lstStyle/>
        <a:p>
          <a:endParaRPr lang="en-US"/>
        </a:p>
      </dgm:t>
    </dgm:pt>
    <dgm:pt modelId="{33A2E7EE-F9EC-4135-9818-07A52CA3EB3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Conversion Rate</a:t>
          </a:r>
        </a:p>
      </dgm:t>
    </dgm:pt>
    <dgm:pt modelId="{9A37A54A-D14D-411C-A41B-50261BB3DE44}" type="parTrans" cxnId="{BAE56184-14CA-47A9-A9E7-87A9A7BD3B80}">
      <dgm:prSet/>
      <dgm:spPr/>
      <dgm:t>
        <a:bodyPr/>
        <a:lstStyle/>
        <a:p>
          <a:endParaRPr lang="en-US"/>
        </a:p>
      </dgm:t>
    </dgm:pt>
    <dgm:pt modelId="{70B49204-05E5-4E56-952B-DC4A29239059}" type="sibTrans" cxnId="{BAE56184-14CA-47A9-A9E7-87A9A7BD3B80}">
      <dgm:prSet/>
      <dgm:spPr/>
      <dgm:t>
        <a:bodyPr/>
        <a:lstStyle/>
        <a:p>
          <a:endParaRPr lang="en-US"/>
        </a:p>
      </dgm:t>
    </dgm:pt>
    <dgm:pt modelId="{A3D063A9-F4E7-48D5-9014-0B1DA43788F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Win Rate</a:t>
          </a:r>
        </a:p>
      </dgm:t>
    </dgm:pt>
    <dgm:pt modelId="{60735CF3-F8D6-4628-B193-D2B97844D727}" type="parTrans" cxnId="{0D406980-447B-4275-853C-58C4572255EC}">
      <dgm:prSet/>
      <dgm:spPr/>
      <dgm:t>
        <a:bodyPr/>
        <a:lstStyle/>
        <a:p>
          <a:endParaRPr lang="en-US"/>
        </a:p>
      </dgm:t>
    </dgm:pt>
    <dgm:pt modelId="{B8607149-74F9-4BA9-BA33-3B7D31769A18}" type="sibTrans" cxnId="{0D406980-447B-4275-853C-58C4572255EC}">
      <dgm:prSet/>
      <dgm:spPr/>
      <dgm:t>
        <a:bodyPr/>
        <a:lstStyle/>
        <a:p>
          <a:endParaRPr lang="en-US"/>
        </a:p>
      </dgm:t>
    </dgm:pt>
    <dgm:pt modelId="{8583C5F8-DF6B-44BA-9A05-53F7201B360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Loss Rate-</a:t>
          </a:r>
        </a:p>
      </dgm:t>
    </dgm:pt>
    <dgm:pt modelId="{63431F91-313D-4F12-8827-AC15134EDD73}" type="parTrans" cxnId="{024DDC59-0934-4629-B664-3EE0C6AC91E7}">
      <dgm:prSet/>
      <dgm:spPr/>
      <dgm:t>
        <a:bodyPr/>
        <a:lstStyle/>
        <a:p>
          <a:endParaRPr lang="en-US"/>
        </a:p>
      </dgm:t>
    </dgm:pt>
    <dgm:pt modelId="{62B349AF-5153-45C3-860A-3B4E763FFE57}" type="sibTrans" cxnId="{024DDC59-0934-4629-B664-3EE0C6AC91E7}">
      <dgm:prSet/>
      <dgm:spPr/>
      <dgm:t>
        <a:bodyPr/>
        <a:lstStyle/>
        <a:p>
          <a:endParaRPr lang="en-US"/>
        </a:p>
      </dgm:t>
    </dgm:pt>
    <dgm:pt modelId="{B29BEBB2-FB3D-4866-9421-03997AA39E5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Trend Analysis </a:t>
          </a:r>
        </a:p>
      </dgm:t>
    </dgm:pt>
    <dgm:pt modelId="{5F6A1C62-8B7F-4E5D-A25E-7A8EB0FD52EC}" type="parTrans" cxnId="{4137A31F-DAA8-4ED6-9A56-B06E96390E44}">
      <dgm:prSet/>
      <dgm:spPr/>
      <dgm:t>
        <a:bodyPr/>
        <a:lstStyle/>
        <a:p>
          <a:endParaRPr lang="en-US"/>
        </a:p>
      </dgm:t>
    </dgm:pt>
    <dgm:pt modelId="{C22FB550-CDCE-4DD5-9035-7F40D8D2DB45}" type="sibTrans" cxnId="{4137A31F-DAA8-4ED6-9A56-B06E96390E44}">
      <dgm:prSet/>
      <dgm:spPr/>
      <dgm:t>
        <a:bodyPr/>
        <a:lstStyle/>
        <a:p>
          <a:endParaRPr lang="en-US"/>
        </a:p>
      </dgm:t>
    </dgm:pt>
    <dgm:pt modelId="{5367525A-6887-439D-BF84-998186563B1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Expected Amount by Opportunity Type</a:t>
          </a:r>
        </a:p>
      </dgm:t>
    </dgm:pt>
    <dgm:pt modelId="{36109616-4069-4931-96E1-74F898A1E60E}" type="parTrans" cxnId="{95BF9B4F-157C-41FC-827E-4F9084C17515}">
      <dgm:prSet/>
      <dgm:spPr/>
      <dgm:t>
        <a:bodyPr/>
        <a:lstStyle/>
        <a:p>
          <a:endParaRPr lang="en-US"/>
        </a:p>
      </dgm:t>
    </dgm:pt>
    <dgm:pt modelId="{49B67D23-FF11-46A4-B536-D43312FA82A9}" type="sibTrans" cxnId="{95BF9B4F-157C-41FC-827E-4F9084C17515}">
      <dgm:prSet/>
      <dgm:spPr/>
      <dgm:t>
        <a:bodyPr/>
        <a:lstStyle/>
        <a:p>
          <a:endParaRPr lang="en-US"/>
        </a:p>
      </dgm:t>
    </dgm:pt>
    <dgm:pt modelId="{0F4F6526-0631-4014-BE38-6498352EE5B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Opportunities by Industry</a:t>
          </a:r>
        </a:p>
      </dgm:t>
    </dgm:pt>
    <dgm:pt modelId="{AB98FFCB-1CB5-4A4F-B5FB-5063DAC78944}" type="parTrans" cxnId="{9E0D3E8D-A6EB-4FEB-8932-D39ECC7F3B29}">
      <dgm:prSet/>
      <dgm:spPr/>
      <dgm:t>
        <a:bodyPr/>
        <a:lstStyle/>
        <a:p>
          <a:endParaRPr lang="en-US"/>
        </a:p>
      </dgm:t>
    </dgm:pt>
    <dgm:pt modelId="{D5D1DB67-1978-42DB-986B-D130FA065104}" type="sibTrans" cxnId="{9E0D3E8D-A6EB-4FEB-8932-D39ECC7F3B29}">
      <dgm:prSet/>
      <dgm:spPr/>
      <dgm:t>
        <a:bodyPr/>
        <a:lstStyle/>
        <a:p>
          <a:endParaRPr lang="en-US"/>
        </a:p>
      </dgm:t>
    </dgm:pt>
    <dgm:pt modelId="{7078974E-539B-42A4-B926-9FB964F1AB70}" type="pres">
      <dgm:prSet presAssocID="{968E8F64-573D-4F13-8882-793ED08BCD81}" presName="root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01DA626-CFC2-49C3-8A4D-666A3787B6E9}" type="pres">
      <dgm:prSet presAssocID="{4C5D6585-70D6-4C11-A0EB-225A7DA03C61}" presName="compNode" presStyleCnt="0"/>
      <dgm:spPr/>
    </dgm:pt>
    <dgm:pt modelId="{EE4D3994-952C-4290-8776-C15C4C91A5CE}" type="pres">
      <dgm:prSet presAssocID="{4C5D6585-70D6-4C11-A0EB-225A7DA03C61}" presName="iconRect" presStyleLbl="node1" presStyleIdx="0" presStyleCnt="8"/>
      <dgm:spPr>
        <a:blipFill>
          <a:blip xmlns:r="http://schemas.openxmlformats.org/officeDocument/2006/relationships" r:embed="rId1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0A2245BB-7AF6-43F3-9AD2-D0117BCA5D13}" type="pres">
      <dgm:prSet presAssocID="{4C5D6585-70D6-4C11-A0EB-225A7DA03C61}" presName="spaceRect" presStyleCnt="0"/>
      <dgm:spPr/>
    </dgm:pt>
    <dgm:pt modelId="{495243AA-C5BA-4434-9865-5AF6DCEBDEA9}" type="pres">
      <dgm:prSet presAssocID="{4C5D6585-70D6-4C11-A0EB-225A7DA03C61}" presName="textRect" presStyleLbl="revTx" presStyleIdx="0" presStyleCnt="8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  <dgm:pt modelId="{AB258658-2A20-41DA-A23B-6DC93A8A884A}" type="pres">
      <dgm:prSet presAssocID="{D7AD86F6-CF2F-4805-AA68-C00BE834FFAE}" presName="sibTrans" presStyleCnt="0"/>
      <dgm:spPr/>
    </dgm:pt>
    <dgm:pt modelId="{6439FFCD-EB56-4882-916B-801FA7459782}" type="pres">
      <dgm:prSet presAssocID="{575EDEB5-A0E5-4C97-B0F2-58099BA482FF}" presName="compNode" presStyleCnt="0"/>
      <dgm:spPr/>
    </dgm:pt>
    <dgm:pt modelId="{8BAEF28A-FD22-4EF8-B4DB-7E8B65542C11}" type="pres">
      <dgm:prSet presAssocID="{575EDEB5-A0E5-4C97-B0F2-58099BA482FF}" presName="iconRect" presStyleLbl="node1" presStyleIdx="1" presStyleCnt="8"/>
      <dgm:spPr>
        <a:blipFill>
          <a:blip xmlns:r="http://schemas.openxmlformats.org/officeDocument/2006/relationships"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1AB89F38-0FC3-4672-85A3-CB20CDFDC5F9}" type="pres">
      <dgm:prSet presAssocID="{575EDEB5-A0E5-4C97-B0F2-58099BA482FF}" presName="spaceRect" presStyleCnt="0"/>
      <dgm:spPr/>
    </dgm:pt>
    <dgm:pt modelId="{C3B840A0-C1B3-4B36-8392-0A5C34F31D7F}" type="pres">
      <dgm:prSet presAssocID="{575EDEB5-A0E5-4C97-B0F2-58099BA482FF}" presName="textRect" presStyleLbl="revTx" presStyleIdx="1" presStyleCnt="8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  <dgm:pt modelId="{6D55955C-F7D5-4EEC-BFB8-47540CD2C1B7}" type="pres">
      <dgm:prSet presAssocID="{A8B78DE8-F3C8-42BB-A10C-F35FA656F4F4}" presName="sibTrans" presStyleCnt="0"/>
      <dgm:spPr/>
    </dgm:pt>
    <dgm:pt modelId="{35541EDC-59E9-4647-9394-04964E8714A1}" type="pres">
      <dgm:prSet presAssocID="{33A2E7EE-F9EC-4135-9818-07A52CA3EB3D}" presName="compNode" presStyleCnt="0"/>
      <dgm:spPr/>
    </dgm:pt>
    <dgm:pt modelId="{668B9708-FD87-4892-B381-10AC1D59B9BA}" type="pres">
      <dgm:prSet presAssocID="{33A2E7EE-F9EC-4135-9818-07A52CA3EB3D}" presName="iconRect" presStyleLbl="node1" presStyleIdx="2" presStyleCnt="8"/>
      <dgm:spPr>
        <a:blipFill>
          <a:blip xmlns:r="http://schemas.openxmlformats.org/officeDocument/2006/relationships"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Gauge"/>
        </a:ext>
      </dgm:extLst>
    </dgm:pt>
    <dgm:pt modelId="{139278E0-B6A4-4490-86E3-3AD8E1693EC7}" type="pres">
      <dgm:prSet presAssocID="{33A2E7EE-F9EC-4135-9818-07A52CA3EB3D}" presName="spaceRect" presStyleCnt="0"/>
      <dgm:spPr/>
    </dgm:pt>
    <dgm:pt modelId="{4A3E9CAA-0077-4557-A173-EFE89802A9C6}" type="pres">
      <dgm:prSet presAssocID="{33A2E7EE-F9EC-4135-9818-07A52CA3EB3D}" presName="textRect" presStyleLbl="revTx" presStyleIdx="2" presStyleCnt="8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  <dgm:pt modelId="{CC6F9878-F3A8-4480-A80B-5E1DBC381608}" type="pres">
      <dgm:prSet presAssocID="{70B49204-05E5-4E56-952B-DC4A29239059}" presName="sibTrans" presStyleCnt="0"/>
      <dgm:spPr/>
    </dgm:pt>
    <dgm:pt modelId="{BD966475-9D33-4E5A-9F7C-BB5953E0B6F0}" type="pres">
      <dgm:prSet presAssocID="{A3D063A9-F4E7-48D5-9014-0B1DA43788F6}" presName="compNode" presStyleCnt="0"/>
      <dgm:spPr/>
    </dgm:pt>
    <dgm:pt modelId="{F694D2FF-ED56-4EFA-8103-9E628C15E2EA}" type="pres">
      <dgm:prSet presAssocID="{A3D063A9-F4E7-48D5-9014-0B1DA43788F6}" presName="iconRect" presStyleLbl="node1" presStyleIdx="3" presStyleCnt="8"/>
      <dgm:spPr>
        <a:blipFill>
          <a:blip xmlns:r="http://schemas.openxmlformats.org/officeDocument/2006/relationships" r:embed="rId7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Ribbon"/>
        </a:ext>
      </dgm:extLst>
    </dgm:pt>
    <dgm:pt modelId="{43FCA86C-DA39-4F49-A811-C5849D6B1BC0}" type="pres">
      <dgm:prSet presAssocID="{A3D063A9-F4E7-48D5-9014-0B1DA43788F6}" presName="spaceRect" presStyleCnt="0"/>
      <dgm:spPr/>
    </dgm:pt>
    <dgm:pt modelId="{ABB15AC8-ACC7-418E-8EAC-8DED06B02887}" type="pres">
      <dgm:prSet presAssocID="{A3D063A9-F4E7-48D5-9014-0B1DA43788F6}" presName="textRect" presStyleLbl="revTx" presStyleIdx="3" presStyleCnt="8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  <dgm:pt modelId="{A82B6F2C-41FA-4903-9391-8F48AE124950}" type="pres">
      <dgm:prSet presAssocID="{B8607149-74F9-4BA9-BA33-3B7D31769A18}" presName="sibTrans" presStyleCnt="0"/>
      <dgm:spPr/>
    </dgm:pt>
    <dgm:pt modelId="{68A66901-19C3-4762-A895-F4825BECFC62}" type="pres">
      <dgm:prSet presAssocID="{8583C5F8-DF6B-44BA-9A05-53F7201B360F}" presName="compNode" presStyleCnt="0"/>
      <dgm:spPr/>
    </dgm:pt>
    <dgm:pt modelId="{AD7E8F98-71FE-4F5C-9844-96AF81E6B195}" type="pres">
      <dgm:prSet presAssocID="{8583C5F8-DF6B-44BA-9A05-53F7201B360F}" presName="iconRect" presStyleLbl="node1" presStyleIdx="4" presStyleCnt="8"/>
      <dgm:spPr>
        <a:blipFill>
          <a:blip xmlns:r="http://schemas.openxmlformats.org/officeDocument/2006/relationships" r:embed="rId9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Downward trend"/>
        </a:ext>
      </dgm:extLst>
    </dgm:pt>
    <dgm:pt modelId="{B4C5B84E-A912-42BA-BF29-AD4460C2F1A1}" type="pres">
      <dgm:prSet presAssocID="{8583C5F8-DF6B-44BA-9A05-53F7201B360F}" presName="spaceRect" presStyleCnt="0"/>
      <dgm:spPr/>
    </dgm:pt>
    <dgm:pt modelId="{219B155A-E1E0-4182-A24A-45A05950BD9E}" type="pres">
      <dgm:prSet presAssocID="{8583C5F8-DF6B-44BA-9A05-53F7201B360F}" presName="textRect" presStyleLbl="revTx" presStyleIdx="4" presStyleCnt="8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  <dgm:pt modelId="{0F37B9F0-E631-43DA-8D78-FF833CF11A61}" type="pres">
      <dgm:prSet presAssocID="{62B349AF-5153-45C3-860A-3B4E763FFE57}" presName="sibTrans" presStyleCnt="0"/>
      <dgm:spPr/>
    </dgm:pt>
    <dgm:pt modelId="{0FA8CC14-C064-402B-A98E-2DED9AA80851}" type="pres">
      <dgm:prSet presAssocID="{B29BEBB2-FB3D-4866-9421-03997AA39E5B}" presName="compNode" presStyleCnt="0"/>
      <dgm:spPr/>
    </dgm:pt>
    <dgm:pt modelId="{DD33D4EA-9272-4A28-95B6-75F526E90BE9}" type="pres">
      <dgm:prSet presAssocID="{B29BEBB2-FB3D-4866-9421-03997AA39E5B}" presName="iconRect" presStyleLbl="node1" presStyleIdx="5" presStyleCnt="8"/>
      <dgm:spPr>
        <a:blipFill>
          <a:blip xmlns:r="http://schemas.openxmlformats.org/officeDocument/2006/relationships" r:embed="rId11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3E6CE875-6FEC-48B2-B0CE-9AD8B9725000}" type="pres">
      <dgm:prSet presAssocID="{B29BEBB2-FB3D-4866-9421-03997AA39E5B}" presName="spaceRect" presStyleCnt="0"/>
      <dgm:spPr/>
    </dgm:pt>
    <dgm:pt modelId="{9878174C-17E7-42C4-A997-38B3FFDEF3FC}" type="pres">
      <dgm:prSet presAssocID="{B29BEBB2-FB3D-4866-9421-03997AA39E5B}" presName="textRect" presStyleLbl="revTx" presStyleIdx="5" presStyleCnt="8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  <dgm:pt modelId="{B5CD0D98-F157-45F2-9DBC-A448BE370908}" type="pres">
      <dgm:prSet presAssocID="{C22FB550-CDCE-4DD5-9035-7F40D8D2DB45}" presName="sibTrans" presStyleCnt="0"/>
      <dgm:spPr/>
    </dgm:pt>
    <dgm:pt modelId="{76164DD5-0D1A-4B46-8BB9-54DEC07730F2}" type="pres">
      <dgm:prSet presAssocID="{5367525A-6887-439D-BF84-998186563B1A}" presName="compNode" presStyleCnt="0"/>
      <dgm:spPr/>
    </dgm:pt>
    <dgm:pt modelId="{02CAADFE-AF58-4587-9FF1-55B90678AA48}" type="pres">
      <dgm:prSet presAssocID="{5367525A-6887-439D-BF84-998186563B1A}" presName="iconRect" presStyleLbl="node1" presStyleIdx="6" presStyleCnt="8"/>
      <dgm:spPr>
        <a:blipFill>
          <a:blip xmlns:r="http://schemas.openxmlformats.org/officeDocument/2006/relationships" r:embed="rId1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23DB5B83-AF64-4520-A453-40DE0698DFD7}" type="pres">
      <dgm:prSet presAssocID="{5367525A-6887-439D-BF84-998186563B1A}" presName="spaceRect" presStyleCnt="0"/>
      <dgm:spPr/>
    </dgm:pt>
    <dgm:pt modelId="{21CDC296-DE9E-46E9-982E-2440BD3BB71D}" type="pres">
      <dgm:prSet presAssocID="{5367525A-6887-439D-BF84-998186563B1A}" presName="textRect" presStyleLbl="revTx" presStyleIdx="6" presStyleCnt="8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  <dgm:pt modelId="{AFB37CAD-6A1A-446E-9BDD-DAC981934B90}" type="pres">
      <dgm:prSet presAssocID="{49B67D23-FF11-46A4-B536-D43312FA82A9}" presName="sibTrans" presStyleCnt="0"/>
      <dgm:spPr/>
    </dgm:pt>
    <dgm:pt modelId="{05A5DA30-00B0-4679-82B1-55EF5D469C68}" type="pres">
      <dgm:prSet presAssocID="{0F4F6526-0631-4014-BE38-6498352EE5BC}" presName="compNode" presStyleCnt="0"/>
      <dgm:spPr/>
    </dgm:pt>
    <dgm:pt modelId="{3B803F9C-1EE3-46D7-A0D1-8942B0D7EF74}" type="pres">
      <dgm:prSet presAssocID="{0F4F6526-0631-4014-BE38-6498352EE5BC}" presName="iconRect" presStyleLbl="node1" presStyleIdx="7" presStyleCnt="8"/>
      <dgm:spPr>
        <a:blipFill>
          <a:blip xmlns:r="http://schemas.openxmlformats.org/officeDocument/2006/relationships" r:embed="rId1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Handshake"/>
        </a:ext>
      </dgm:extLst>
    </dgm:pt>
    <dgm:pt modelId="{CC73A124-C90D-4CD2-89FA-811E77DA6A32}" type="pres">
      <dgm:prSet presAssocID="{0F4F6526-0631-4014-BE38-6498352EE5BC}" presName="spaceRect" presStyleCnt="0"/>
      <dgm:spPr/>
    </dgm:pt>
    <dgm:pt modelId="{2E22A3CD-4323-42B5-8B83-562B2B812718}" type="pres">
      <dgm:prSet presAssocID="{0F4F6526-0631-4014-BE38-6498352EE5BC}" presName="textRect" presStyleLbl="revTx" presStyleIdx="7" presStyleCnt="8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7489AF2-BBA2-4AD0-ABAB-7C71015393B4}" type="presOf" srcId="{5367525A-6887-439D-BF84-998186563B1A}" destId="{21CDC296-DE9E-46E9-982E-2440BD3BB71D}" srcOrd="0" destOrd="0" presId="urn:microsoft.com/office/officeart/2018/2/layout/IconLabelList"/>
    <dgm:cxn modelId="{9E0D3E8D-A6EB-4FEB-8932-D39ECC7F3B29}" srcId="{968E8F64-573D-4F13-8882-793ED08BCD81}" destId="{0F4F6526-0631-4014-BE38-6498352EE5BC}" srcOrd="7" destOrd="0" parTransId="{AB98FFCB-1CB5-4A4F-B5FB-5063DAC78944}" sibTransId="{D5D1DB67-1978-42DB-986B-D130FA065104}"/>
    <dgm:cxn modelId="{BAE56184-14CA-47A9-A9E7-87A9A7BD3B80}" srcId="{968E8F64-573D-4F13-8882-793ED08BCD81}" destId="{33A2E7EE-F9EC-4135-9818-07A52CA3EB3D}" srcOrd="2" destOrd="0" parTransId="{9A37A54A-D14D-411C-A41B-50261BB3DE44}" sibTransId="{70B49204-05E5-4E56-952B-DC4A29239059}"/>
    <dgm:cxn modelId="{D0825563-4A40-44F4-B8AB-9E6AC7DF4A0F}" type="presOf" srcId="{A3D063A9-F4E7-48D5-9014-0B1DA43788F6}" destId="{ABB15AC8-ACC7-418E-8EAC-8DED06B02887}" srcOrd="0" destOrd="0" presId="urn:microsoft.com/office/officeart/2018/2/layout/IconLabelList"/>
    <dgm:cxn modelId="{64F4EE9A-3A09-40AD-9994-467A38FA05B6}" srcId="{968E8F64-573D-4F13-8882-793ED08BCD81}" destId="{575EDEB5-A0E5-4C97-B0F2-58099BA482FF}" srcOrd="1" destOrd="0" parTransId="{D55C3350-E729-4434-8045-E4219F9613F8}" sibTransId="{A8B78DE8-F3C8-42BB-A10C-F35FA656F4F4}"/>
    <dgm:cxn modelId="{55DDEACA-31CC-4BE7-9F0E-1D41B0CA0FC9}" type="presOf" srcId="{B29BEBB2-FB3D-4866-9421-03997AA39E5B}" destId="{9878174C-17E7-42C4-A997-38B3FFDEF3FC}" srcOrd="0" destOrd="0" presId="urn:microsoft.com/office/officeart/2018/2/layout/IconLabelList"/>
    <dgm:cxn modelId="{024DDC59-0934-4629-B664-3EE0C6AC91E7}" srcId="{968E8F64-573D-4F13-8882-793ED08BCD81}" destId="{8583C5F8-DF6B-44BA-9A05-53F7201B360F}" srcOrd="4" destOrd="0" parTransId="{63431F91-313D-4F12-8827-AC15134EDD73}" sibTransId="{62B349AF-5153-45C3-860A-3B4E763FFE57}"/>
    <dgm:cxn modelId="{2F362E3F-2493-4917-A72F-080A0C070F32}" type="presOf" srcId="{33A2E7EE-F9EC-4135-9818-07A52CA3EB3D}" destId="{4A3E9CAA-0077-4557-A173-EFE89802A9C6}" srcOrd="0" destOrd="0" presId="urn:microsoft.com/office/officeart/2018/2/layout/IconLabelList"/>
    <dgm:cxn modelId="{4137A31F-DAA8-4ED6-9A56-B06E96390E44}" srcId="{968E8F64-573D-4F13-8882-793ED08BCD81}" destId="{B29BEBB2-FB3D-4866-9421-03997AA39E5B}" srcOrd="5" destOrd="0" parTransId="{5F6A1C62-8B7F-4E5D-A25E-7A8EB0FD52EC}" sibTransId="{C22FB550-CDCE-4DD5-9035-7F40D8D2DB45}"/>
    <dgm:cxn modelId="{5F6E5969-527F-4A06-9AD7-7D68F12457F7}" type="presOf" srcId="{8583C5F8-DF6B-44BA-9A05-53F7201B360F}" destId="{219B155A-E1E0-4182-A24A-45A05950BD9E}" srcOrd="0" destOrd="0" presId="urn:microsoft.com/office/officeart/2018/2/layout/IconLabelList"/>
    <dgm:cxn modelId="{A20A1D17-E602-4DC5-A84D-007F4BDF47A5}" type="presOf" srcId="{968E8F64-573D-4F13-8882-793ED08BCD81}" destId="{7078974E-539B-42A4-B926-9FB964F1AB70}" srcOrd="0" destOrd="0" presId="urn:microsoft.com/office/officeart/2018/2/layout/IconLabelList"/>
    <dgm:cxn modelId="{F3821045-F485-4B56-8EC6-8B6D124CB4E0}" type="presOf" srcId="{0F4F6526-0631-4014-BE38-6498352EE5BC}" destId="{2E22A3CD-4323-42B5-8B83-562B2B812718}" srcOrd="0" destOrd="0" presId="urn:microsoft.com/office/officeart/2018/2/layout/IconLabelList"/>
    <dgm:cxn modelId="{0D406980-447B-4275-853C-58C4572255EC}" srcId="{968E8F64-573D-4F13-8882-793ED08BCD81}" destId="{A3D063A9-F4E7-48D5-9014-0B1DA43788F6}" srcOrd="3" destOrd="0" parTransId="{60735CF3-F8D6-4628-B193-D2B97844D727}" sibTransId="{B8607149-74F9-4BA9-BA33-3B7D31769A18}"/>
    <dgm:cxn modelId="{95BF9B4F-157C-41FC-827E-4F9084C17515}" srcId="{968E8F64-573D-4F13-8882-793ED08BCD81}" destId="{5367525A-6887-439D-BF84-998186563B1A}" srcOrd="6" destOrd="0" parTransId="{36109616-4069-4931-96E1-74F898A1E60E}" sibTransId="{49B67D23-FF11-46A4-B536-D43312FA82A9}"/>
    <dgm:cxn modelId="{A30D82B0-E292-4B37-8C40-6253B4D06008}" type="presOf" srcId="{4C5D6585-70D6-4C11-A0EB-225A7DA03C61}" destId="{495243AA-C5BA-4434-9865-5AF6DCEBDEA9}" srcOrd="0" destOrd="0" presId="urn:microsoft.com/office/officeart/2018/2/layout/IconLabelList"/>
    <dgm:cxn modelId="{ACEE8A3C-3B89-48E0-AD91-8432D7719A23}" srcId="{968E8F64-573D-4F13-8882-793ED08BCD81}" destId="{4C5D6585-70D6-4C11-A0EB-225A7DA03C61}" srcOrd="0" destOrd="0" parTransId="{5E78E3D0-AB0D-4AD3-812E-901BBC6B027B}" sibTransId="{D7AD86F6-CF2F-4805-AA68-C00BE834FFAE}"/>
    <dgm:cxn modelId="{C0D01602-1292-41A3-9D96-A2D91616B5DB}" type="presOf" srcId="{575EDEB5-A0E5-4C97-B0F2-58099BA482FF}" destId="{C3B840A0-C1B3-4B36-8392-0A5C34F31D7F}" srcOrd="0" destOrd="0" presId="urn:microsoft.com/office/officeart/2018/2/layout/IconLabelList"/>
    <dgm:cxn modelId="{E892FA36-268A-44FB-BB22-17D5D1F6DA97}" type="presParOf" srcId="{7078974E-539B-42A4-B926-9FB964F1AB70}" destId="{901DA626-CFC2-49C3-8A4D-666A3787B6E9}" srcOrd="0" destOrd="0" presId="urn:microsoft.com/office/officeart/2018/2/layout/IconLabelList"/>
    <dgm:cxn modelId="{921A19D3-1EA4-4F17-8EFF-8940C9409529}" type="presParOf" srcId="{901DA626-CFC2-49C3-8A4D-666A3787B6E9}" destId="{EE4D3994-952C-4290-8776-C15C4C91A5CE}" srcOrd="0" destOrd="0" presId="urn:microsoft.com/office/officeart/2018/2/layout/IconLabelList"/>
    <dgm:cxn modelId="{7A917F0F-0750-4017-8C05-71325BBBC66B}" type="presParOf" srcId="{901DA626-CFC2-49C3-8A4D-666A3787B6E9}" destId="{0A2245BB-7AF6-43F3-9AD2-D0117BCA5D13}" srcOrd="1" destOrd="0" presId="urn:microsoft.com/office/officeart/2018/2/layout/IconLabelList"/>
    <dgm:cxn modelId="{34E807D6-BB5E-44E6-9D3A-D42774822B46}" type="presParOf" srcId="{901DA626-CFC2-49C3-8A4D-666A3787B6E9}" destId="{495243AA-C5BA-4434-9865-5AF6DCEBDEA9}" srcOrd="2" destOrd="0" presId="urn:microsoft.com/office/officeart/2018/2/layout/IconLabelList"/>
    <dgm:cxn modelId="{253E452C-236E-41BE-A1CC-06E967463D15}" type="presParOf" srcId="{7078974E-539B-42A4-B926-9FB964F1AB70}" destId="{AB258658-2A20-41DA-A23B-6DC93A8A884A}" srcOrd="1" destOrd="0" presId="urn:microsoft.com/office/officeart/2018/2/layout/IconLabelList"/>
    <dgm:cxn modelId="{08B3C23F-8237-4D85-A5C5-BFF227AAA67E}" type="presParOf" srcId="{7078974E-539B-42A4-B926-9FB964F1AB70}" destId="{6439FFCD-EB56-4882-916B-801FA7459782}" srcOrd="2" destOrd="0" presId="urn:microsoft.com/office/officeart/2018/2/layout/IconLabelList"/>
    <dgm:cxn modelId="{73495283-0134-419B-A24D-4F1EB50B420B}" type="presParOf" srcId="{6439FFCD-EB56-4882-916B-801FA7459782}" destId="{8BAEF28A-FD22-4EF8-B4DB-7E8B65542C11}" srcOrd="0" destOrd="0" presId="urn:microsoft.com/office/officeart/2018/2/layout/IconLabelList"/>
    <dgm:cxn modelId="{C9B1F067-A81C-42CA-8544-3B7ABC625AD7}" type="presParOf" srcId="{6439FFCD-EB56-4882-916B-801FA7459782}" destId="{1AB89F38-0FC3-4672-85A3-CB20CDFDC5F9}" srcOrd="1" destOrd="0" presId="urn:microsoft.com/office/officeart/2018/2/layout/IconLabelList"/>
    <dgm:cxn modelId="{43A84B2B-91CE-4A97-81E8-D1D5643D1905}" type="presParOf" srcId="{6439FFCD-EB56-4882-916B-801FA7459782}" destId="{C3B840A0-C1B3-4B36-8392-0A5C34F31D7F}" srcOrd="2" destOrd="0" presId="urn:microsoft.com/office/officeart/2018/2/layout/IconLabelList"/>
    <dgm:cxn modelId="{37E6617E-DBE8-41CA-98BC-372432F227DF}" type="presParOf" srcId="{7078974E-539B-42A4-B926-9FB964F1AB70}" destId="{6D55955C-F7D5-4EEC-BFB8-47540CD2C1B7}" srcOrd="3" destOrd="0" presId="urn:microsoft.com/office/officeart/2018/2/layout/IconLabelList"/>
    <dgm:cxn modelId="{BBA9BED3-7444-4366-B5A6-3EAD64512EDA}" type="presParOf" srcId="{7078974E-539B-42A4-B926-9FB964F1AB70}" destId="{35541EDC-59E9-4647-9394-04964E8714A1}" srcOrd="4" destOrd="0" presId="urn:microsoft.com/office/officeart/2018/2/layout/IconLabelList"/>
    <dgm:cxn modelId="{79A7875C-8CA6-44F5-A469-611ADBA6BA1F}" type="presParOf" srcId="{35541EDC-59E9-4647-9394-04964E8714A1}" destId="{668B9708-FD87-4892-B381-10AC1D59B9BA}" srcOrd="0" destOrd="0" presId="urn:microsoft.com/office/officeart/2018/2/layout/IconLabelList"/>
    <dgm:cxn modelId="{1763F5EF-DA9D-4584-9455-9B655A7197CA}" type="presParOf" srcId="{35541EDC-59E9-4647-9394-04964E8714A1}" destId="{139278E0-B6A4-4490-86E3-3AD8E1693EC7}" srcOrd="1" destOrd="0" presId="urn:microsoft.com/office/officeart/2018/2/layout/IconLabelList"/>
    <dgm:cxn modelId="{7D44AC7E-8F26-4D26-A2D7-E0EAD54C97FC}" type="presParOf" srcId="{35541EDC-59E9-4647-9394-04964E8714A1}" destId="{4A3E9CAA-0077-4557-A173-EFE89802A9C6}" srcOrd="2" destOrd="0" presId="urn:microsoft.com/office/officeart/2018/2/layout/IconLabelList"/>
    <dgm:cxn modelId="{6F334567-487D-4975-83A7-17B8AB91676E}" type="presParOf" srcId="{7078974E-539B-42A4-B926-9FB964F1AB70}" destId="{CC6F9878-F3A8-4480-A80B-5E1DBC381608}" srcOrd="5" destOrd="0" presId="urn:microsoft.com/office/officeart/2018/2/layout/IconLabelList"/>
    <dgm:cxn modelId="{3201132D-E35B-4A39-8208-4EB5CADAE05C}" type="presParOf" srcId="{7078974E-539B-42A4-B926-9FB964F1AB70}" destId="{BD966475-9D33-4E5A-9F7C-BB5953E0B6F0}" srcOrd="6" destOrd="0" presId="urn:microsoft.com/office/officeart/2018/2/layout/IconLabelList"/>
    <dgm:cxn modelId="{00AF85CF-C9A8-49A4-8A05-548E0B434647}" type="presParOf" srcId="{BD966475-9D33-4E5A-9F7C-BB5953E0B6F0}" destId="{F694D2FF-ED56-4EFA-8103-9E628C15E2EA}" srcOrd="0" destOrd="0" presId="urn:microsoft.com/office/officeart/2018/2/layout/IconLabelList"/>
    <dgm:cxn modelId="{D75646C2-B145-4E57-A3AD-C8B257342E30}" type="presParOf" srcId="{BD966475-9D33-4E5A-9F7C-BB5953E0B6F0}" destId="{43FCA86C-DA39-4F49-A811-C5849D6B1BC0}" srcOrd="1" destOrd="0" presId="urn:microsoft.com/office/officeart/2018/2/layout/IconLabelList"/>
    <dgm:cxn modelId="{A70B39A0-3D31-4736-8246-F6FC9D0866DD}" type="presParOf" srcId="{BD966475-9D33-4E5A-9F7C-BB5953E0B6F0}" destId="{ABB15AC8-ACC7-418E-8EAC-8DED06B02887}" srcOrd="2" destOrd="0" presId="urn:microsoft.com/office/officeart/2018/2/layout/IconLabelList"/>
    <dgm:cxn modelId="{B239B3AB-21BC-486A-9D97-E94D12DE3359}" type="presParOf" srcId="{7078974E-539B-42A4-B926-9FB964F1AB70}" destId="{A82B6F2C-41FA-4903-9391-8F48AE124950}" srcOrd="7" destOrd="0" presId="urn:microsoft.com/office/officeart/2018/2/layout/IconLabelList"/>
    <dgm:cxn modelId="{9AC033D0-3EDC-45B5-8A66-6E329A8DD195}" type="presParOf" srcId="{7078974E-539B-42A4-B926-9FB964F1AB70}" destId="{68A66901-19C3-4762-A895-F4825BECFC62}" srcOrd="8" destOrd="0" presId="urn:microsoft.com/office/officeart/2018/2/layout/IconLabelList"/>
    <dgm:cxn modelId="{CB01ADD7-EA8E-4D71-8E18-953E0ED95DDE}" type="presParOf" srcId="{68A66901-19C3-4762-A895-F4825BECFC62}" destId="{AD7E8F98-71FE-4F5C-9844-96AF81E6B195}" srcOrd="0" destOrd="0" presId="urn:microsoft.com/office/officeart/2018/2/layout/IconLabelList"/>
    <dgm:cxn modelId="{893AB930-A7E3-42D2-8EBF-2E012254C4B4}" type="presParOf" srcId="{68A66901-19C3-4762-A895-F4825BECFC62}" destId="{B4C5B84E-A912-42BA-BF29-AD4460C2F1A1}" srcOrd="1" destOrd="0" presId="urn:microsoft.com/office/officeart/2018/2/layout/IconLabelList"/>
    <dgm:cxn modelId="{987DA06C-A084-43F4-AF32-CCDBDD452B48}" type="presParOf" srcId="{68A66901-19C3-4762-A895-F4825BECFC62}" destId="{219B155A-E1E0-4182-A24A-45A05950BD9E}" srcOrd="2" destOrd="0" presId="urn:microsoft.com/office/officeart/2018/2/layout/IconLabelList"/>
    <dgm:cxn modelId="{7AF8A510-A727-4952-AB3F-31E785C92A44}" type="presParOf" srcId="{7078974E-539B-42A4-B926-9FB964F1AB70}" destId="{0F37B9F0-E631-43DA-8D78-FF833CF11A61}" srcOrd="9" destOrd="0" presId="urn:microsoft.com/office/officeart/2018/2/layout/IconLabelList"/>
    <dgm:cxn modelId="{EB96EB1B-DA3A-47FC-8101-0B3957D3775C}" type="presParOf" srcId="{7078974E-539B-42A4-B926-9FB964F1AB70}" destId="{0FA8CC14-C064-402B-A98E-2DED9AA80851}" srcOrd="10" destOrd="0" presId="urn:microsoft.com/office/officeart/2018/2/layout/IconLabelList"/>
    <dgm:cxn modelId="{788806B7-7CB6-494D-99C3-6334C0FE971D}" type="presParOf" srcId="{0FA8CC14-C064-402B-A98E-2DED9AA80851}" destId="{DD33D4EA-9272-4A28-95B6-75F526E90BE9}" srcOrd="0" destOrd="0" presId="urn:microsoft.com/office/officeart/2018/2/layout/IconLabelList"/>
    <dgm:cxn modelId="{78C47686-209F-4C19-A47C-3513DD7194C9}" type="presParOf" srcId="{0FA8CC14-C064-402B-A98E-2DED9AA80851}" destId="{3E6CE875-6FEC-48B2-B0CE-9AD8B9725000}" srcOrd="1" destOrd="0" presId="urn:microsoft.com/office/officeart/2018/2/layout/IconLabelList"/>
    <dgm:cxn modelId="{E3DF53E5-54CE-42FC-A5E2-2B4507E9E81B}" type="presParOf" srcId="{0FA8CC14-C064-402B-A98E-2DED9AA80851}" destId="{9878174C-17E7-42C4-A997-38B3FFDEF3FC}" srcOrd="2" destOrd="0" presId="urn:microsoft.com/office/officeart/2018/2/layout/IconLabelList"/>
    <dgm:cxn modelId="{C2826B83-4143-458E-A99B-E624513EA9F4}" type="presParOf" srcId="{7078974E-539B-42A4-B926-9FB964F1AB70}" destId="{B5CD0D98-F157-45F2-9DBC-A448BE370908}" srcOrd="11" destOrd="0" presId="urn:microsoft.com/office/officeart/2018/2/layout/IconLabelList"/>
    <dgm:cxn modelId="{844A5C56-9E2D-40DE-AABE-22538D6256FA}" type="presParOf" srcId="{7078974E-539B-42A4-B926-9FB964F1AB70}" destId="{76164DD5-0D1A-4B46-8BB9-54DEC07730F2}" srcOrd="12" destOrd="0" presId="urn:microsoft.com/office/officeart/2018/2/layout/IconLabelList"/>
    <dgm:cxn modelId="{AEB1BB2D-0E85-49E0-BF52-AB43FED97579}" type="presParOf" srcId="{76164DD5-0D1A-4B46-8BB9-54DEC07730F2}" destId="{02CAADFE-AF58-4587-9FF1-55B90678AA48}" srcOrd="0" destOrd="0" presId="urn:microsoft.com/office/officeart/2018/2/layout/IconLabelList"/>
    <dgm:cxn modelId="{AD9A7561-E61B-4331-B3DC-BC1F8DA4454C}" type="presParOf" srcId="{76164DD5-0D1A-4B46-8BB9-54DEC07730F2}" destId="{23DB5B83-AF64-4520-A453-40DE0698DFD7}" srcOrd="1" destOrd="0" presId="urn:microsoft.com/office/officeart/2018/2/layout/IconLabelList"/>
    <dgm:cxn modelId="{F9A60EE8-9FD1-4D2E-847C-599AB91C4FFD}" type="presParOf" srcId="{76164DD5-0D1A-4B46-8BB9-54DEC07730F2}" destId="{21CDC296-DE9E-46E9-982E-2440BD3BB71D}" srcOrd="2" destOrd="0" presId="urn:microsoft.com/office/officeart/2018/2/layout/IconLabelList"/>
    <dgm:cxn modelId="{94C628FB-DC55-4924-A6C1-47C6E9223382}" type="presParOf" srcId="{7078974E-539B-42A4-B926-9FB964F1AB70}" destId="{AFB37CAD-6A1A-446E-9BDD-DAC981934B90}" srcOrd="13" destOrd="0" presId="urn:microsoft.com/office/officeart/2018/2/layout/IconLabelList"/>
    <dgm:cxn modelId="{37E2CCC0-3091-44C0-9C20-09C6FAB3CBA0}" type="presParOf" srcId="{7078974E-539B-42A4-B926-9FB964F1AB70}" destId="{05A5DA30-00B0-4679-82B1-55EF5D469C68}" srcOrd="14" destOrd="0" presId="urn:microsoft.com/office/officeart/2018/2/layout/IconLabelList"/>
    <dgm:cxn modelId="{E0707EDD-7736-4751-A91B-82F90C89A335}" type="presParOf" srcId="{05A5DA30-00B0-4679-82B1-55EF5D469C68}" destId="{3B803F9C-1EE3-46D7-A0D1-8942B0D7EF74}" srcOrd="0" destOrd="0" presId="urn:microsoft.com/office/officeart/2018/2/layout/IconLabelList"/>
    <dgm:cxn modelId="{B8DC40C1-868D-4843-BAFE-D6D75D2DD59B}" type="presParOf" srcId="{05A5DA30-00B0-4679-82B1-55EF5D469C68}" destId="{CC73A124-C90D-4CD2-89FA-811E77DA6A32}" srcOrd="1" destOrd="0" presId="urn:microsoft.com/office/officeart/2018/2/layout/IconLabelList"/>
    <dgm:cxn modelId="{8B11C028-9A37-4744-80FE-BEABFE3D1B72}" type="presParOf" srcId="{05A5DA30-00B0-4679-82B1-55EF5D469C68}" destId="{2E22A3CD-4323-42B5-8B83-562B2B812718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46FED5F-BAA9-40D9-9AC6-4FB018490F46}" type="doc">
      <dgm:prSet loTypeId="urn:microsoft.com/office/officeart/2005/8/layout/cycle2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87C0629-BB5D-44FC-8CA0-65954268E839}">
      <dgm:prSet custT="1"/>
      <dgm:spPr>
        <a:solidFill>
          <a:srgbClr val="C00000"/>
        </a:solidFill>
      </dgm:spPr>
      <dgm:t>
        <a:bodyPr/>
        <a:lstStyle/>
        <a:p>
          <a:r>
            <a:rPr lang="en-US" sz="1000" dirty="0">
              <a:solidFill>
                <a:schemeClr val="bg1"/>
              </a:solidFill>
            </a:rPr>
            <a:t>Total Lead</a:t>
          </a:r>
        </a:p>
      </dgm:t>
    </dgm:pt>
    <dgm:pt modelId="{8E5D5696-4333-479A-8966-22E3D84BFC91}" type="parTrans" cxnId="{17471AC2-F84A-4CE3-9229-2CC84876B4B3}">
      <dgm:prSet/>
      <dgm:spPr/>
      <dgm:t>
        <a:bodyPr/>
        <a:lstStyle/>
        <a:p>
          <a:endParaRPr lang="en-US"/>
        </a:p>
      </dgm:t>
    </dgm:pt>
    <dgm:pt modelId="{0D35B9B9-8373-4FA2-A3DF-EDDD514D58D1}" type="sibTrans" cxnId="{17471AC2-F84A-4CE3-9229-2CC84876B4B3}">
      <dgm:prSet/>
      <dgm:spPr>
        <a:solidFill>
          <a:srgbClr val="C00000"/>
        </a:solidFill>
      </dgm:spPr>
      <dgm:t>
        <a:bodyPr/>
        <a:lstStyle/>
        <a:p>
          <a:endParaRPr lang="en-US"/>
        </a:p>
      </dgm:t>
    </dgm:pt>
    <dgm:pt modelId="{49E393A0-1CC0-46D1-AE6D-7129E27B5F0B}">
      <dgm:prSet custT="1"/>
      <dgm:spPr>
        <a:solidFill>
          <a:srgbClr val="C00000"/>
        </a:solidFill>
      </dgm:spPr>
      <dgm:t>
        <a:bodyPr/>
        <a:lstStyle/>
        <a:p>
          <a:r>
            <a:rPr lang="en-US" sz="900" dirty="0"/>
            <a:t>Expected Amount from Converted Leads </a:t>
          </a:r>
        </a:p>
      </dgm:t>
    </dgm:pt>
    <dgm:pt modelId="{C2FB2C29-0441-43C4-9725-845BE10FE4BD}" type="parTrans" cxnId="{E89443E8-3C40-477D-A312-84CC4F99E007}">
      <dgm:prSet/>
      <dgm:spPr/>
      <dgm:t>
        <a:bodyPr/>
        <a:lstStyle/>
        <a:p>
          <a:endParaRPr lang="en-US"/>
        </a:p>
      </dgm:t>
    </dgm:pt>
    <dgm:pt modelId="{F5F627A7-80BC-4C50-AC44-47C2F4652315}" type="sibTrans" cxnId="{E89443E8-3C40-477D-A312-84CC4F99E007}">
      <dgm:prSet/>
      <dgm:spPr>
        <a:solidFill>
          <a:srgbClr val="C00000"/>
        </a:solidFill>
      </dgm:spPr>
      <dgm:t>
        <a:bodyPr/>
        <a:lstStyle/>
        <a:p>
          <a:endParaRPr lang="en-US"/>
        </a:p>
      </dgm:t>
    </dgm:pt>
    <dgm:pt modelId="{7DF8AC58-7CC0-4EA4-80DD-D5A41F43B6BE}">
      <dgm:prSet custT="1"/>
      <dgm:spPr>
        <a:solidFill>
          <a:srgbClr val="C00000"/>
        </a:solidFill>
      </dgm:spPr>
      <dgm:t>
        <a:bodyPr/>
        <a:lstStyle/>
        <a:p>
          <a:r>
            <a:rPr lang="en-US" sz="1000" dirty="0"/>
            <a:t>Conversion Rate</a:t>
          </a:r>
        </a:p>
      </dgm:t>
    </dgm:pt>
    <dgm:pt modelId="{F402DDA5-1E68-4727-BC75-B87EB335DFE0}" type="parTrans" cxnId="{6B0C6D21-698E-4DC7-BA59-1AB050111A70}">
      <dgm:prSet/>
      <dgm:spPr/>
      <dgm:t>
        <a:bodyPr/>
        <a:lstStyle/>
        <a:p>
          <a:endParaRPr lang="en-US"/>
        </a:p>
      </dgm:t>
    </dgm:pt>
    <dgm:pt modelId="{BB34867D-F8B7-409C-9630-DFF20BC4751A}" type="sibTrans" cxnId="{6B0C6D21-698E-4DC7-BA59-1AB050111A70}">
      <dgm:prSet/>
      <dgm:spPr>
        <a:solidFill>
          <a:srgbClr val="C00000"/>
        </a:solidFill>
      </dgm:spPr>
      <dgm:t>
        <a:bodyPr/>
        <a:lstStyle/>
        <a:p>
          <a:endParaRPr lang="en-US"/>
        </a:p>
      </dgm:t>
    </dgm:pt>
    <dgm:pt modelId="{82F0A177-0946-4660-9681-73D8F17C679A}">
      <dgm:prSet custT="1"/>
      <dgm:spPr>
        <a:solidFill>
          <a:srgbClr val="C00000"/>
        </a:solidFill>
      </dgm:spPr>
      <dgm:t>
        <a:bodyPr/>
        <a:lstStyle/>
        <a:p>
          <a:r>
            <a:rPr lang="en-US" sz="1000" dirty="0"/>
            <a:t>Converted Accounts</a:t>
          </a:r>
        </a:p>
      </dgm:t>
    </dgm:pt>
    <dgm:pt modelId="{64DE97E4-1882-46AD-825A-B74C2E73537C}" type="parTrans" cxnId="{687672AE-B064-494C-A31B-5C98C06C812A}">
      <dgm:prSet/>
      <dgm:spPr/>
      <dgm:t>
        <a:bodyPr/>
        <a:lstStyle/>
        <a:p>
          <a:endParaRPr lang="en-US"/>
        </a:p>
      </dgm:t>
    </dgm:pt>
    <dgm:pt modelId="{73B0FFCD-841F-4FC3-8DA3-EC7094AE024E}" type="sibTrans" cxnId="{687672AE-B064-494C-A31B-5C98C06C812A}">
      <dgm:prSet/>
      <dgm:spPr>
        <a:solidFill>
          <a:srgbClr val="C00000"/>
        </a:solidFill>
      </dgm:spPr>
      <dgm:t>
        <a:bodyPr/>
        <a:lstStyle/>
        <a:p>
          <a:endParaRPr lang="en-US"/>
        </a:p>
      </dgm:t>
    </dgm:pt>
    <dgm:pt modelId="{E082A244-D2DE-4192-AD29-267AE7F8F414}">
      <dgm:prSet custT="1"/>
      <dgm:spPr>
        <a:solidFill>
          <a:srgbClr val="C00000"/>
        </a:solidFill>
      </dgm:spPr>
      <dgm:t>
        <a:bodyPr/>
        <a:lstStyle/>
        <a:p>
          <a:r>
            <a:rPr lang="en-US" sz="1000" dirty="0"/>
            <a:t>Converted Opportunities</a:t>
          </a:r>
        </a:p>
      </dgm:t>
    </dgm:pt>
    <dgm:pt modelId="{F173AEE5-41AE-416B-8D54-BA2A4062E5EE}" type="parTrans" cxnId="{D1EB1F91-E877-4523-B6AB-612EEFA27D56}">
      <dgm:prSet/>
      <dgm:spPr/>
      <dgm:t>
        <a:bodyPr/>
        <a:lstStyle/>
        <a:p>
          <a:endParaRPr lang="en-US"/>
        </a:p>
      </dgm:t>
    </dgm:pt>
    <dgm:pt modelId="{1A98600A-AE11-4CD2-851F-AACA2B480DDE}" type="sibTrans" cxnId="{D1EB1F91-E877-4523-B6AB-612EEFA27D56}">
      <dgm:prSet/>
      <dgm:spPr>
        <a:solidFill>
          <a:srgbClr val="C00000"/>
        </a:solidFill>
      </dgm:spPr>
      <dgm:t>
        <a:bodyPr/>
        <a:lstStyle/>
        <a:p>
          <a:endParaRPr lang="en-US"/>
        </a:p>
      </dgm:t>
    </dgm:pt>
    <dgm:pt modelId="{6DA8231A-5948-4300-8533-59B8310ECE40}">
      <dgm:prSet custT="1"/>
      <dgm:spPr>
        <a:solidFill>
          <a:srgbClr val="C00000"/>
        </a:solidFill>
      </dgm:spPr>
      <dgm:t>
        <a:bodyPr/>
        <a:lstStyle/>
        <a:p>
          <a:r>
            <a:rPr lang="en-US" sz="1000" dirty="0"/>
            <a:t>Lead By Source</a:t>
          </a:r>
        </a:p>
      </dgm:t>
    </dgm:pt>
    <dgm:pt modelId="{F5BB247B-EBF9-4AF3-AE1F-FF741BA4DCA9}" type="parTrans" cxnId="{B23BABDD-8618-4A24-BFC2-9709A352165C}">
      <dgm:prSet/>
      <dgm:spPr/>
      <dgm:t>
        <a:bodyPr/>
        <a:lstStyle/>
        <a:p>
          <a:endParaRPr lang="en-US"/>
        </a:p>
      </dgm:t>
    </dgm:pt>
    <dgm:pt modelId="{ED22308E-E66D-4701-B5D4-A6FCBE4504DA}" type="sibTrans" cxnId="{B23BABDD-8618-4A24-BFC2-9709A352165C}">
      <dgm:prSet/>
      <dgm:spPr>
        <a:solidFill>
          <a:srgbClr val="C00000"/>
        </a:solidFill>
      </dgm:spPr>
      <dgm:t>
        <a:bodyPr/>
        <a:lstStyle/>
        <a:p>
          <a:endParaRPr lang="en-US"/>
        </a:p>
      </dgm:t>
    </dgm:pt>
    <dgm:pt modelId="{14ADC129-89F1-48DF-B606-470B906B3B85}">
      <dgm:prSet custT="1"/>
      <dgm:spPr>
        <a:solidFill>
          <a:srgbClr val="C00000"/>
        </a:solidFill>
      </dgm:spPr>
      <dgm:t>
        <a:bodyPr/>
        <a:lstStyle/>
        <a:p>
          <a:r>
            <a:rPr lang="en-US" sz="1000" dirty="0"/>
            <a:t>Lead By industry</a:t>
          </a:r>
        </a:p>
      </dgm:t>
    </dgm:pt>
    <dgm:pt modelId="{408999B2-91C2-42E4-A89E-BA547CB79E17}" type="parTrans" cxnId="{04E41223-0C73-4F15-967C-F451D40FD834}">
      <dgm:prSet/>
      <dgm:spPr/>
      <dgm:t>
        <a:bodyPr/>
        <a:lstStyle/>
        <a:p>
          <a:endParaRPr lang="en-US"/>
        </a:p>
      </dgm:t>
    </dgm:pt>
    <dgm:pt modelId="{F127F189-4A28-4D4E-8E5A-37FA7CE66748}" type="sibTrans" cxnId="{04E41223-0C73-4F15-967C-F451D40FD834}">
      <dgm:prSet/>
      <dgm:spPr>
        <a:solidFill>
          <a:srgbClr val="C00000"/>
        </a:solidFill>
      </dgm:spPr>
      <dgm:t>
        <a:bodyPr/>
        <a:lstStyle/>
        <a:p>
          <a:endParaRPr lang="en-US"/>
        </a:p>
      </dgm:t>
    </dgm:pt>
    <dgm:pt modelId="{31F98D75-471E-42FC-9701-98448CBFA89A}">
      <dgm:prSet custT="1"/>
      <dgm:spPr>
        <a:solidFill>
          <a:srgbClr val="C00000"/>
        </a:solidFill>
      </dgm:spPr>
      <dgm:t>
        <a:bodyPr/>
        <a:lstStyle/>
        <a:p>
          <a:r>
            <a:rPr lang="en-US" sz="1000" dirty="0"/>
            <a:t>Lead by Stage</a:t>
          </a:r>
        </a:p>
      </dgm:t>
    </dgm:pt>
    <dgm:pt modelId="{5D18ED10-2063-4A83-82EA-5490FF6D65AA}" type="parTrans" cxnId="{F3428752-926D-428A-BB94-51CDA8CF854C}">
      <dgm:prSet/>
      <dgm:spPr/>
      <dgm:t>
        <a:bodyPr/>
        <a:lstStyle/>
        <a:p>
          <a:endParaRPr lang="en-US"/>
        </a:p>
      </dgm:t>
    </dgm:pt>
    <dgm:pt modelId="{AF3C79DA-52A0-49DF-BD09-F7A1951FD753}" type="sibTrans" cxnId="{F3428752-926D-428A-BB94-51CDA8CF854C}">
      <dgm:prSet/>
      <dgm:spPr>
        <a:solidFill>
          <a:srgbClr val="C00000"/>
        </a:solidFill>
      </dgm:spPr>
      <dgm:t>
        <a:bodyPr/>
        <a:lstStyle/>
        <a:p>
          <a:endParaRPr lang="en-US"/>
        </a:p>
      </dgm:t>
    </dgm:pt>
    <dgm:pt modelId="{07C2B4F0-588F-48A5-8826-39910643C62D}" type="pres">
      <dgm:prSet presAssocID="{346FED5F-BAA9-40D9-9AC6-4FB018490F46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1FB6AA6-C0A1-401B-8B12-7EC55D0D249B}" type="pres">
      <dgm:prSet presAssocID="{B87C0629-BB5D-44FC-8CA0-65954268E839}" presName="node" presStyleLbl="node1" presStyleIdx="0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75C27B4-E3D3-42D7-B9D5-329C34917264}" type="pres">
      <dgm:prSet presAssocID="{0D35B9B9-8373-4FA2-A3DF-EDDD514D58D1}" presName="sibTrans" presStyleLbl="sibTrans2D1" presStyleIdx="0" presStyleCnt="8" custLinFactNeighborY="-15808"/>
      <dgm:spPr/>
      <dgm:t>
        <a:bodyPr/>
        <a:lstStyle/>
        <a:p>
          <a:endParaRPr lang="en-US"/>
        </a:p>
      </dgm:t>
    </dgm:pt>
    <dgm:pt modelId="{EE7A9451-F0C7-4B2F-A323-BAEBA18C2F83}" type="pres">
      <dgm:prSet presAssocID="{0D35B9B9-8373-4FA2-A3DF-EDDD514D58D1}" presName="connectorText" presStyleLbl="sibTrans2D1" presStyleIdx="0" presStyleCnt="8"/>
      <dgm:spPr/>
      <dgm:t>
        <a:bodyPr/>
        <a:lstStyle/>
        <a:p>
          <a:endParaRPr lang="en-US"/>
        </a:p>
      </dgm:t>
    </dgm:pt>
    <dgm:pt modelId="{E4E22162-D974-4EC8-B7B7-19C311B8D609}" type="pres">
      <dgm:prSet presAssocID="{49E393A0-1CC0-46D1-AE6D-7129E27B5F0B}" presName="node" presStyleLbl="node1" presStyleIdx="1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A47101A-D263-4E15-A8A6-741B33EAEEB4}" type="pres">
      <dgm:prSet presAssocID="{F5F627A7-80BC-4C50-AC44-47C2F4652315}" presName="sibTrans" presStyleLbl="sibTrans2D1" presStyleIdx="1" presStyleCnt="8"/>
      <dgm:spPr/>
      <dgm:t>
        <a:bodyPr/>
        <a:lstStyle/>
        <a:p>
          <a:endParaRPr lang="en-US"/>
        </a:p>
      </dgm:t>
    </dgm:pt>
    <dgm:pt modelId="{E528B2DF-BA15-4035-92C1-698C864C4E34}" type="pres">
      <dgm:prSet presAssocID="{F5F627A7-80BC-4C50-AC44-47C2F4652315}" presName="connectorText" presStyleLbl="sibTrans2D1" presStyleIdx="1" presStyleCnt="8"/>
      <dgm:spPr/>
      <dgm:t>
        <a:bodyPr/>
        <a:lstStyle/>
        <a:p>
          <a:endParaRPr lang="en-US"/>
        </a:p>
      </dgm:t>
    </dgm:pt>
    <dgm:pt modelId="{4211EE35-5B90-4BB4-A107-859461B42D67}" type="pres">
      <dgm:prSet presAssocID="{7DF8AC58-7CC0-4EA4-80DD-D5A41F43B6BE}" presName="node" presStyleLbl="node1" presStyleIdx="2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83DF040-9199-4D88-8427-B593BB530BDB}" type="pres">
      <dgm:prSet presAssocID="{BB34867D-F8B7-409C-9630-DFF20BC4751A}" presName="sibTrans" presStyleLbl="sibTrans2D1" presStyleIdx="2" presStyleCnt="8"/>
      <dgm:spPr/>
      <dgm:t>
        <a:bodyPr/>
        <a:lstStyle/>
        <a:p>
          <a:endParaRPr lang="en-US"/>
        </a:p>
      </dgm:t>
    </dgm:pt>
    <dgm:pt modelId="{141FA655-7E14-4589-BF01-BB72515B6715}" type="pres">
      <dgm:prSet presAssocID="{BB34867D-F8B7-409C-9630-DFF20BC4751A}" presName="connectorText" presStyleLbl="sibTrans2D1" presStyleIdx="2" presStyleCnt="8"/>
      <dgm:spPr/>
      <dgm:t>
        <a:bodyPr/>
        <a:lstStyle/>
        <a:p>
          <a:endParaRPr lang="en-US"/>
        </a:p>
      </dgm:t>
    </dgm:pt>
    <dgm:pt modelId="{E500A272-291A-4957-8761-37FA8414669A}" type="pres">
      <dgm:prSet presAssocID="{82F0A177-0946-4660-9681-73D8F17C679A}" presName="node" presStyleLbl="node1" presStyleIdx="3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972CEA0-7160-420C-8DC6-A66BC3602E43}" type="pres">
      <dgm:prSet presAssocID="{73B0FFCD-841F-4FC3-8DA3-EC7094AE024E}" presName="sibTrans" presStyleLbl="sibTrans2D1" presStyleIdx="3" presStyleCnt="8"/>
      <dgm:spPr/>
      <dgm:t>
        <a:bodyPr/>
        <a:lstStyle/>
        <a:p>
          <a:endParaRPr lang="en-US"/>
        </a:p>
      </dgm:t>
    </dgm:pt>
    <dgm:pt modelId="{2355AE09-E5A2-408A-A907-E6357EE33F49}" type="pres">
      <dgm:prSet presAssocID="{73B0FFCD-841F-4FC3-8DA3-EC7094AE024E}" presName="connectorText" presStyleLbl="sibTrans2D1" presStyleIdx="3" presStyleCnt="8"/>
      <dgm:spPr/>
      <dgm:t>
        <a:bodyPr/>
        <a:lstStyle/>
        <a:p>
          <a:endParaRPr lang="en-US"/>
        </a:p>
      </dgm:t>
    </dgm:pt>
    <dgm:pt modelId="{0D11F444-F5E1-46FB-9EDB-EEFDFA3F28C0}" type="pres">
      <dgm:prSet presAssocID="{E082A244-D2DE-4192-AD29-267AE7F8F414}" presName="node" presStyleLbl="node1" presStyleIdx="4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EEC6A5-C0A4-408B-9D1D-EBF644BE8053}" type="pres">
      <dgm:prSet presAssocID="{1A98600A-AE11-4CD2-851F-AACA2B480DDE}" presName="sibTrans" presStyleLbl="sibTrans2D1" presStyleIdx="4" presStyleCnt="8"/>
      <dgm:spPr/>
      <dgm:t>
        <a:bodyPr/>
        <a:lstStyle/>
        <a:p>
          <a:endParaRPr lang="en-US"/>
        </a:p>
      </dgm:t>
    </dgm:pt>
    <dgm:pt modelId="{67EF0468-D425-420F-B0A3-FF317F093128}" type="pres">
      <dgm:prSet presAssocID="{1A98600A-AE11-4CD2-851F-AACA2B480DDE}" presName="connectorText" presStyleLbl="sibTrans2D1" presStyleIdx="4" presStyleCnt="8"/>
      <dgm:spPr/>
      <dgm:t>
        <a:bodyPr/>
        <a:lstStyle/>
        <a:p>
          <a:endParaRPr lang="en-US"/>
        </a:p>
      </dgm:t>
    </dgm:pt>
    <dgm:pt modelId="{60809F1A-3D0F-474C-B653-2755B0058B1C}" type="pres">
      <dgm:prSet presAssocID="{6DA8231A-5948-4300-8533-59B8310ECE40}" presName="node" presStyleLbl="node1" presStyleIdx="5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6D42E4E-C84B-4F25-B127-158026C44592}" type="pres">
      <dgm:prSet presAssocID="{ED22308E-E66D-4701-B5D4-A6FCBE4504DA}" presName="sibTrans" presStyleLbl="sibTrans2D1" presStyleIdx="5" presStyleCnt="8"/>
      <dgm:spPr/>
      <dgm:t>
        <a:bodyPr/>
        <a:lstStyle/>
        <a:p>
          <a:endParaRPr lang="en-US"/>
        </a:p>
      </dgm:t>
    </dgm:pt>
    <dgm:pt modelId="{CB3E1510-2ECD-4CE4-A331-5AB0C6E6388A}" type="pres">
      <dgm:prSet presAssocID="{ED22308E-E66D-4701-B5D4-A6FCBE4504DA}" presName="connectorText" presStyleLbl="sibTrans2D1" presStyleIdx="5" presStyleCnt="8"/>
      <dgm:spPr/>
      <dgm:t>
        <a:bodyPr/>
        <a:lstStyle/>
        <a:p>
          <a:endParaRPr lang="en-US"/>
        </a:p>
      </dgm:t>
    </dgm:pt>
    <dgm:pt modelId="{C2D10C0A-9584-4962-822D-129BC93DA85F}" type="pres">
      <dgm:prSet presAssocID="{14ADC129-89F1-48DF-B606-470B906B3B85}" presName="node" presStyleLbl="node1" presStyleIdx="6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02884A2-FB93-49AD-8CCA-39EB3554FCD6}" type="pres">
      <dgm:prSet presAssocID="{F127F189-4A28-4D4E-8E5A-37FA7CE66748}" presName="sibTrans" presStyleLbl="sibTrans2D1" presStyleIdx="6" presStyleCnt="8"/>
      <dgm:spPr/>
      <dgm:t>
        <a:bodyPr/>
        <a:lstStyle/>
        <a:p>
          <a:endParaRPr lang="en-US"/>
        </a:p>
      </dgm:t>
    </dgm:pt>
    <dgm:pt modelId="{A974E6D2-12A6-499F-BC90-4C61BA4D5F23}" type="pres">
      <dgm:prSet presAssocID="{F127F189-4A28-4D4E-8E5A-37FA7CE66748}" presName="connectorText" presStyleLbl="sibTrans2D1" presStyleIdx="6" presStyleCnt="8"/>
      <dgm:spPr/>
      <dgm:t>
        <a:bodyPr/>
        <a:lstStyle/>
        <a:p>
          <a:endParaRPr lang="en-US"/>
        </a:p>
      </dgm:t>
    </dgm:pt>
    <dgm:pt modelId="{84A2D575-3335-45E3-8BBD-2DEA5236E65D}" type="pres">
      <dgm:prSet presAssocID="{31F98D75-471E-42FC-9701-98448CBFA89A}" presName="node" presStyleLbl="node1" presStyleIdx="7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FC285AA-8CE0-4B6B-936F-1630EADF6BCB}" type="pres">
      <dgm:prSet presAssocID="{AF3C79DA-52A0-49DF-BD09-F7A1951FD753}" presName="sibTrans" presStyleLbl="sibTrans2D1" presStyleIdx="7" presStyleCnt="8"/>
      <dgm:spPr/>
      <dgm:t>
        <a:bodyPr/>
        <a:lstStyle/>
        <a:p>
          <a:endParaRPr lang="en-US"/>
        </a:p>
      </dgm:t>
    </dgm:pt>
    <dgm:pt modelId="{A02E84AD-AA62-4AE7-9098-551B9601BA8B}" type="pres">
      <dgm:prSet presAssocID="{AF3C79DA-52A0-49DF-BD09-F7A1951FD753}" presName="connectorText" presStyleLbl="sibTrans2D1" presStyleIdx="7" presStyleCnt="8"/>
      <dgm:spPr/>
      <dgm:t>
        <a:bodyPr/>
        <a:lstStyle/>
        <a:p>
          <a:endParaRPr lang="en-US"/>
        </a:p>
      </dgm:t>
    </dgm:pt>
  </dgm:ptLst>
  <dgm:cxnLst>
    <dgm:cxn modelId="{AB633D54-B268-4B68-8286-97544323C049}" type="presOf" srcId="{6DA8231A-5948-4300-8533-59B8310ECE40}" destId="{60809F1A-3D0F-474C-B653-2755B0058B1C}" srcOrd="0" destOrd="0" presId="urn:microsoft.com/office/officeart/2005/8/layout/cycle2"/>
    <dgm:cxn modelId="{3B7134FC-9C63-4D68-8623-EFB7977650B6}" type="presOf" srcId="{AF3C79DA-52A0-49DF-BD09-F7A1951FD753}" destId="{6FC285AA-8CE0-4B6B-936F-1630EADF6BCB}" srcOrd="0" destOrd="0" presId="urn:microsoft.com/office/officeart/2005/8/layout/cycle2"/>
    <dgm:cxn modelId="{F9D3E739-B680-4064-AA00-D1E3F480FCA5}" type="presOf" srcId="{AF3C79DA-52A0-49DF-BD09-F7A1951FD753}" destId="{A02E84AD-AA62-4AE7-9098-551B9601BA8B}" srcOrd="1" destOrd="0" presId="urn:microsoft.com/office/officeart/2005/8/layout/cycle2"/>
    <dgm:cxn modelId="{ACFC3897-BEB7-4999-881A-6D633AE79CED}" type="presOf" srcId="{F5F627A7-80BC-4C50-AC44-47C2F4652315}" destId="{E528B2DF-BA15-4035-92C1-698C864C4E34}" srcOrd="1" destOrd="0" presId="urn:microsoft.com/office/officeart/2005/8/layout/cycle2"/>
    <dgm:cxn modelId="{F3428752-926D-428A-BB94-51CDA8CF854C}" srcId="{346FED5F-BAA9-40D9-9AC6-4FB018490F46}" destId="{31F98D75-471E-42FC-9701-98448CBFA89A}" srcOrd="7" destOrd="0" parTransId="{5D18ED10-2063-4A83-82EA-5490FF6D65AA}" sibTransId="{AF3C79DA-52A0-49DF-BD09-F7A1951FD753}"/>
    <dgm:cxn modelId="{E51B587A-A9A3-455A-B074-BC3DDD133B16}" type="presOf" srcId="{BB34867D-F8B7-409C-9630-DFF20BC4751A}" destId="{A83DF040-9199-4D88-8427-B593BB530BDB}" srcOrd="0" destOrd="0" presId="urn:microsoft.com/office/officeart/2005/8/layout/cycle2"/>
    <dgm:cxn modelId="{17471AC2-F84A-4CE3-9229-2CC84876B4B3}" srcId="{346FED5F-BAA9-40D9-9AC6-4FB018490F46}" destId="{B87C0629-BB5D-44FC-8CA0-65954268E839}" srcOrd="0" destOrd="0" parTransId="{8E5D5696-4333-479A-8966-22E3D84BFC91}" sibTransId="{0D35B9B9-8373-4FA2-A3DF-EDDD514D58D1}"/>
    <dgm:cxn modelId="{7D08E8A5-75FD-4720-A1D0-BF1979205912}" type="presOf" srcId="{73B0FFCD-841F-4FC3-8DA3-EC7094AE024E}" destId="{2355AE09-E5A2-408A-A907-E6357EE33F49}" srcOrd="1" destOrd="0" presId="urn:microsoft.com/office/officeart/2005/8/layout/cycle2"/>
    <dgm:cxn modelId="{04E41223-0C73-4F15-967C-F451D40FD834}" srcId="{346FED5F-BAA9-40D9-9AC6-4FB018490F46}" destId="{14ADC129-89F1-48DF-B606-470B906B3B85}" srcOrd="6" destOrd="0" parTransId="{408999B2-91C2-42E4-A89E-BA547CB79E17}" sibTransId="{F127F189-4A28-4D4E-8E5A-37FA7CE66748}"/>
    <dgm:cxn modelId="{D20602EA-D495-46AD-AE01-B6216058D378}" type="presOf" srcId="{346FED5F-BAA9-40D9-9AC6-4FB018490F46}" destId="{07C2B4F0-588F-48A5-8826-39910643C62D}" srcOrd="0" destOrd="0" presId="urn:microsoft.com/office/officeart/2005/8/layout/cycle2"/>
    <dgm:cxn modelId="{FE271187-B75A-45F4-9043-B01A948C9C63}" type="presOf" srcId="{ED22308E-E66D-4701-B5D4-A6FCBE4504DA}" destId="{D6D42E4E-C84B-4F25-B127-158026C44592}" srcOrd="0" destOrd="0" presId="urn:microsoft.com/office/officeart/2005/8/layout/cycle2"/>
    <dgm:cxn modelId="{067FAFDC-35EC-4383-B47C-3FF42D354F2B}" type="presOf" srcId="{7DF8AC58-7CC0-4EA4-80DD-D5A41F43B6BE}" destId="{4211EE35-5B90-4BB4-A107-859461B42D67}" srcOrd="0" destOrd="0" presId="urn:microsoft.com/office/officeart/2005/8/layout/cycle2"/>
    <dgm:cxn modelId="{1069B176-F5E5-4E8C-81FF-E1960754B709}" type="presOf" srcId="{31F98D75-471E-42FC-9701-98448CBFA89A}" destId="{84A2D575-3335-45E3-8BBD-2DEA5236E65D}" srcOrd="0" destOrd="0" presId="urn:microsoft.com/office/officeart/2005/8/layout/cycle2"/>
    <dgm:cxn modelId="{6B0C6D21-698E-4DC7-BA59-1AB050111A70}" srcId="{346FED5F-BAA9-40D9-9AC6-4FB018490F46}" destId="{7DF8AC58-7CC0-4EA4-80DD-D5A41F43B6BE}" srcOrd="2" destOrd="0" parTransId="{F402DDA5-1E68-4727-BC75-B87EB335DFE0}" sibTransId="{BB34867D-F8B7-409C-9630-DFF20BC4751A}"/>
    <dgm:cxn modelId="{687672AE-B064-494C-A31B-5C98C06C812A}" srcId="{346FED5F-BAA9-40D9-9AC6-4FB018490F46}" destId="{82F0A177-0946-4660-9681-73D8F17C679A}" srcOrd="3" destOrd="0" parTransId="{64DE97E4-1882-46AD-825A-B74C2E73537C}" sibTransId="{73B0FFCD-841F-4FC3-8DA3-EC7094AE024E}"/>
    <dgm:cxn modelId="{D1EB1F91-E877-4523-B6AB-612EEFA27D56}" srcId="{346FED5F-BAA9-40D9-9AC6-4FB018490F46}" destId="{E082A244-D2DE-4192-AD29-267AE7F8F414}" srcOrd="4" destOrd="0" parTransId="{F173AEE5-41AE-416B-8D54-BA2A4062E5EE}" sibTransId="{1A98600A-AE11-4CD2-851F-AACA2B480DDE}"/>
    <dgm:cxn modelId="{92A05856-B89E-49B1-B73B-F892F7F7CEB1}" type="presOf" srcId="{E082A244-D2DE-4192-AD29-267AE7F8F414}" destId="{0D11F444-F5E1-46FB-9EDB-EEFDFA3F28C0}" srcOrd="0" destOrd="0" presId="urn:microsoft.com/office/officeart/2005/8/layout/cycle2"/>
    <dgm:cxn modelId="{B23BABDD-8618-4A24-BFC2-9709A352165C}" srcId="{346FED5F-BAA9-40D9-9AC6-4FB018490F46}" destId="{6DA8231A-5948-4300-8533-59B8310ECE40}" srcOrd="5" destOrd="0" parTransId="{F5BB247B-EBF9-4AF3-AE1F-FF741BA4DCA9}" sibTransId="{ED22308E-E66D-4701-B5D4-A6FCBE4504DA}"/>
    <dgm:cxn modelId="{E89443E8-3C40-477D-A312-84CC4F99E007}" srcId="{346FED5F-BAA9-40D9-9AC6-4FB018490F46}" destId="{49E393A0-1CC0-46D1-AE6D-7129E27B5F0B}" srcOrd="1" destOrd="0" parTransId="{C2FB2C29-0441-43C4-9725-845BE10FE4BD}" sibTransId="{F5F627A7-80BC-4C50-AC44-47C2F4652315}"/>
    <dgm:cxn modelId="{6895D51F-2980-423C-8E49-6A0BAB450F89}" type="presOf" srcId="{0D35B9B9-8373-4FA2-A3DF-EDDD514D58D1}" destId="{EE7A9451-F0C7-4B2F-A323-BAEBA18C2F83}" srcOrd="1" destOrd="0" presId="urn:microsoft.com/office/officeart/2005/8/layout/cycle2"/>
    <dgm:cxn modelId="{8550C86D-F3EF-4E20-A545-1E49226B62B4}" type="presOf" srcId="{BB34867D-F8B7-409C-9630-DFF20BC4751A}" destId="{141FA655-7E14-4589-BF01-BB72515B6715}" srcOrd="1" destOrd="0" presId="urn:microsoft.com/office/officeart/2005/8/layout/cycle2"/>
    <dgm:cxn modelId="{FCD996C9-02D8-49ED-8B20-2F308B83C4BD}" type="presOf" srcId="{1A98600A-AE11-4CD2-851F-AACA2B480DDE}" destId="{1EEEC6A5-C0A4-408B-9D1D-EBF644BE8053}" srcOrd="0" destOrd="0" presId="urn:microsoft.com/office/officeart/2005/8/layout/cycle2"/>
    <dgm:cxn modelId="{79CE5B4A-DEC4-4767-938F-E2FFB492B763}" type="presOf" srcId="{1A98600A-AE11-4CD2-851F-AACA2B480DDE}" destId="{67EF0468-D425-420F-B0A3-FF317F093128}" srcOrd="1" destOrd="0" presId="urn:microsoft.com/office/officeart/2005/8/layout/cycle2"/>
    <dgm:cxn modelId="{65A371CE-B70C-4EC4-BB6F-219A538CE262}" type="presOf" srcId="{73B0FFCD-841F-4FC3-8DA3-EC7094AE024E}" destId="{0972CEA0-7160-420C-8DC6-A66BC3602E43}" srcOrd="0" destOrd="0" presId="urn:microsoft.com/office/officeart/2005/8/layout/cycle2"/>
    <dgm:cxn modelId="{61C7AADF-5794-4C0C-8A77-5AC40AC3BE27}" type="presOf" srcId="{14ADC129-89F1-48DF-B606-470B906B3B85}" destId="{C2D10C0A-9584-4962-822D-129BC93DA85F}" srcOrd="0" destOrd="0" presId="urn:microsoft.com/office/officeart/2005/8/layout/cycle2"/>
    <dgm:cxn modelId="{DE715C43-598B-4531-84B7-40F236F8B5F8}" type="presOf" srcId="{49E393A0-1CC0-46D1-AE6D-7129E27B5F0B}" destId="{E4E22162-D974-4EC8-B7B7-19C311B8D609}" srcOrd="0" destOrd="0" presId="urn:microsoft.com/office/officeart/2005/8/layout/cycle2"/>
    <dgm:cxn modelId="{A2258825-330A-4D57-89CC-442E2F81E885}" type="presOf" srcId="{F5F627A7-80BC-4C50-AC44-47C2F4652315}" destId="{2A47101A-D263-4E15-A8A6-741B33EAEEB4}" srcOrd="0" destOrd="0" presId="urn:microsoft.com/office/officeart/2005/8/layout/cycle2"/>
    <dgm:cxn modelId="{827A2283-598B-49AC-A4D8-562A2196A927}" type="presOf" srcId="{ED22308E-E66D-4701-B5D4-A6FCBE4504DA}" destId="{CB3E1510-2ECD-4CE4-A331-5AB0C6E6388A}" srcOrd="1" destOrd="0" presId="urn:microsoft.com/office/officeart/2005/8/layout/cycle2"/>
    <dgm:cxn modelId="{B189D874-8A32-453D-A43F-EE6FC96EEFBA}" type="presOf" srcId="{F127F189-4A28-4D4E-8E5A-37FA7CE66748}" destId="{A974E6D2-12A6-499F-BC90-4C61BA4D5F23}" srcOrd="1" destOrd="0" presId="urn:microsoft.com/office/officeart/2005/8/layout/cycle2"/>
    <dgm:cxn modelId="{026B2C03-5BE6-4052-9A29-CD6C381D9580}" type="presOf" srcId="{82F0A177-0946-4660-9681-73D8F17C679A}" destId="{E500A272-291A-4957-8761-37FA8414669A}" srcOrd="0" destOrd="0" presId="urn:microsoft.com/office/officeart/2005/8/layout/cycle2"/>
    <dgm:cxn modelId="{B62E456E-72BB-4917-A89E-523843D90ADC}" type="presOf" srcId="{F127F189-4A28-4D4E-8E5A-37FA7CE66748}" destId="{C02884A2-FB93-49AD-8CCA-39EB3554FCD6}" srcOrd="0" destOrd="0" presId="urn:microsoft.com/office/officeart/2005/8/layout/cycle2"/>
    <dgm:cxn modelId="{728F010E-B742-4158-8E23-42324EB7141E}" type="presOf" srcId="{0D35B9B9-8373-4FA2-A3DF-EDDD514D58D1}" destId="{B75C27B4-E3D3-42D7-B9D5-329C34917264}" srcOrd="0" destOrd="0" presId="urn:microsoft.com/office/officeart/2005/8/layout/cycle2"/>
    <dgm:cxn modelId="{862E0499-A757-4C28-A42B-7417A9E3015F}" type="presOf" srcId="{B87C0629-BB5D-44FC-8CA0-65954268E839}" destId="{B1FB6AA6-C0A1-401B-8B12-7EC55D0D249B}" srcOrd="0" destOrd="0" presId="urn:microsoft.com/office/officeart/2005/8/layout/cycle2"/>
    <dgm:cxn modelId="{71CB8016-FCE7-4B03-9A8A-0FA26B80A5C8}" type="presParOf" srcId="{07C2B4F0-588F-48A5-8826-39910643C62D}" destId="{B1FB6AA6-C0A1-401B-8B12-7EC55D0D249B}" srcOrd="0" destOrd="0" presId="urn:microsoft.com/office/officeart/2005/8/layout/cycle2"/>
    <dgm:cxn modelId="{BB7C64B6-505F-4901-9585-23BC28944E5D}" type="presParOf" srcId="{07C2B4F0-588F-48A5-8826-39910643C62D}" destId="{B75C27B4-E3D3-42D7-B9D5-329C34917264}" srcOrd="1" destOrd="0" presId="urn:microsoft.com/office/officeart/2005/8/layout/cycle2"/>
    <dgm:cxn modelId="{A9948D36-55F8-4ABB-8511-66D7F1EFD8F2}" type="presParOf" srcId="{B75C27B4-E3D3-42D7-B9D5-329C34917264}" destId="{EE7A9451-F0C7-4B2F-A323-BAEBA18C2F83}" srcOrd="0" destOrd="0" presId="urn:microsoft.com/office/officeart/2005/8/layout/cycle2"/>
    <dgm:cxn modelId="{6A54146F-BADC-4385-944E-B18D64AAD145}" type="presParOf" srcId="{07C2B4F0-588F-48A5-8826-39910643C62D}" destId="{E4E22162-D974-4EC8-B7B7-19C311B8D609}" srcOrd="2" destOrd="0" presId="urn:microsoft.com/office/officeart/2005/8/layout/cycle2"/>
    <dgm:cxn modelId="{64CD0BF7-12BE-4DC6-9C3C-8489ED27E8E7}" type="presParOf" srcId="{07C2B4F0-588F-48A5-8826-39910643C62D}" destId="{2A47101A-D263-4E15-A8A6-741B33EAEEB4}" srcOrd="3" destOrd="0" presId="urn:microsoft.com/office/officeart/2005/8/layout/cycle2"/>
    <dgm:cxn modelId="{95E03C6B-7E99-40CC-944D-44DE37E95287}" type="presParOf" srcId="{2A47101A-D263-4E15-A8A6-741B33EAEEB4}" destId="{E528B2DF-BA15-4035-92C1-698C864C4E34}" srcOrd="0" destOrd="0" presId="urn:microsoft.com/office/officeart/2005/8/layout/cycle2"/>
    <dgm:cxn modelId="{B9DBABA1-E203-47F4-B92E-D8563327133A}" type="presParOf" srcId="{07C2B4F0-588F-48A5-8826-39910643C62D}" destId="{4211EE35-5B90-4BB4-A107-859461B42D67}" srcOrd="4" destOrd="0" presId="urn:microsoft.com/office/officeart/2005/8/layout/cycle2"/>
    <dgm:cxn modelId="{7A505E13-7D00-415A-A9F3-B849EE00D9E4}" type="presParOf" srcId="{07C2B4F0-588F-48A5-8826-39910643C62D}" destId="{A83DF040-9199-4D88-8427-B593BB530BDB}" srcOrd="5" destOrd="0" presId="urn:microsoft.com/office/officeart/2005/8/layout/cycle2"/>
    <dgm:cxn modelId="{9B63332C-92B3-4258-9530-F9CCAD85EF18}" type="presParOf" srcId="{A83DF040-9199-4D88-8427-B593BB530BDB}" destId="{141FA655-7E14-4589-BF01-BB72515B6715}" srcOrd="0" destOrd="0" presId="urn:microsoft.com/office/officeart/2005/8/layout/cycle2"/>
    <dgm:cxn modelId="{AC645442-3FEB-4608-BF36-FE16152C0AFB}" type="presParOf" srcId="{07C2B4F0-588F-48A5-8826-39910643C62D}" destId="{E500A272-291A-4957-8761-37FA8414669A}" srcOrd="6" destOrd="0" presId="urn:microsoft.com/office/officeart/2005/8/layout/cycle2"/>
    <dgm:cxn modelId="{D36CB768-D988-4DE5-9B8F-D523E6581FF1}" type="presParOf" srcId="{07C2B4F0-588F-48A5-8826-39910643C62D}" destId="{0972CEA0-7160-420C-8DC6-A66BC3602E43}" srcOrd="7" destOrd="0" presId="urn:microsoft.com/office/officeart/2005/8/layout/cycle2"/>
    <dgm:cxn modelId="{8C52CCCB-E1B6-43AC-BA48-3D1255EA5EEF}" type="presParOf" srcId="{0972CEA0-7160-420C-8DC6-A66BC3602E43}" destId="{2355AE09-E5A2-408A-A907-E6357EE33F49}" srcOrd="0" destOrd="0" presId="urn:microsoft.com/office/officeart/2005/8/layout/cycle2"/>
    <dgm:cxn modelId="{F36E6345-CF74-4CA4-954F-20324F69D68C}" type="presParOf" srcId="{07C2B4F0-588F-48A5-8826-39910643C62D}" destId="{0D11F444-F5E1-46FB-9EDB-EEFDFA3F28C0}" srcOrd="8" destOrd="0" presId="urn:microsoft.com/office/officeart/2005/8/layout/cycle2"/>
    <dgm:cxn modelId="{003BF376-CF91-4C60-A70C-117504AA33DF}" type="presParOf" srcId="{07C2B4F0-588F-48A5-8826-39910643C62D}" destId="{1EEEC6A5-C0A4-408B-9D1D-EBF644BE8053}" srcOrd="9" destOrd="0" presId="urn:microsoft.com/office/officeart/2005/8/layout/cycle2"/>
    <dgm:cxn modelId="{1B781A6C-83ED-4F2D-B635-CA20473AE6E6}" type="presParOf" srcId="{1EEEC6A5-C0A4-408B-9D1D-EBF644BE8053}" destId="{67EF0468-D425-420F-B0A3-FF317F093128}" srcOrd="0" destOrd="0" presId="urn:microsoft.com/office/officeart/2005/8/layout/cycle2"/>
    <dgm:cxn modelId="{09D658F0-DB35-4699-AF26-F231B86959CC}" type="presParOf" srcId="{07C2B4F0-588F-48A5-8826-39910643C62D}" destId="{60809F1A-3D0F-474C-B653-2755B0058B1C}" srcOrd="10" destOrd="0" presId="urn:microsoft.com/office/officeart/2005/8/layout/cycle2"/>
    <dgm:cxn modelId="{B82792BC-0F0E-4F4F-BC49-9FC3406E1BEC}" type="presParOf" srcId="{07C2B4F0-588F-48A5-8826-39910643C62D}" destId="{D6D42E4E-C84B-4F25-B127-158026C44592}" srcOrd="11" destOrd="0" presId="urn:microsoft.com/office/officeart/2005/8/layout/cycle2"/>
    <dgm:cxn modelId="{08D56185-199D-4AF1-A5CB-422632BF34CD}" type="presParOf" srcId="{D6D42E4E-C84B-4F25-B127-158026C44592}" destId="{CB3E1510-2ECD-4CE4-A331-5AB0C6E6388A}" srcOrd="0" destOrd="0" presId="urn:microsoft.com/office/officeart/2005/8/layout/cycle2"/>
    <dgm:cxn modelId="{877D9CF7-B4AA-473A-9A44-BD3AE4A1BBED}" type="presParOf" srcId="{07C2B4F0-588F-48A5-8826-39910643C62D}" destId="{C2D10C0A-9584-4962-822D-129BC93DA85F}" srcOrd="12" destOrd="0" presId="urn:microsoft.com/office/officeart/2005/8/layout/cycle2"/>
    <dgm:cxn modelId="{FE422E17-919D-46F4-8C6D-835D23DFAD5A}" type="presParOf" srcId="{07C2B4F0-588F-48A5-8826-39910643C62D}" destId="{C02884A2-FB93-49AD-8CCA-39EB3554FCD6}" srcOrd="13" destOrd="0" presId="urn:microsoft.com/office/officeart/2005/8/layout/cycle2"/>
    <dgm:cxn modelId="{4B7D1B1F-6260-4E35-A4B5-917C01C4E7DE}" type="presParOf" srcId="{C02884A2-FB93-49AD-8CCA-39EB3554FCD6}" destId="{A974E6D2-12A6-499F-BC90-4C61BA4D5F23}" srcOrd="0" destOrd="0" presId="urn:microsoft.com/office/officeart/2005/8/layout/cycle2"/>
    <dgm:cxn modelId="{DEEF1957-54DE-4927-984D-F4632B91A4E7}" type="presParOf" srcId="{07C2B4F0-588F-48A5-8826-39910643C62D}" destId="{84A2D575-3335-45E3-8BBD-2DEA5236E65D}" srcOrd="14" destOrd="0" presId="urn:microsoft.com/office/officeart/2005/8/layout/cycle2"/>
    <dgm:cxn modelId="{5EECF08B-8865-43E4-8B8D-2778ACE24D55}" type="presParOf" srcId="{07C2B4F0-588F-48A5-8826-39910643C62D}" destId="{6FC285AA-8CE0-4B6B-936F-1630EADF6BCB}" srcOrd="15" destOrd="0" presId="urn:microsoft.com/office/officeart/2005/8/layout/cycle2"/>
    <dgm:cxn modelId="{88BAD3B1-229A-48AE-A552-4E9B7AC2FA5B}" type="presParOf" srcId="{6FC285AA-8CE0-4B6B-936F-1630EADF6BCB}" destId="{A02E84AD-AA62-4AE7-9098-551B9601BA8B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BAA02BA-70A3-4742-A787-143211F8C387}" type="doc">
      <dgm:prSet loTypeId="urn:microsoft.com/office/officeart/2016/7/layout/BasicLinearProcessNumbered" loCatId="process" qsTypeId="urn:microsoft.com/office/officeart/2005/8/quickstyle/simple4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0D0D2713-8C85-4861-8506-EAAEF5AEC6A6}">
      <dgm:prSet/>
      <dgm:spPr/>
      <dgm:t>
        <a:bodyPr/>
        <a:lstStyle/>
        <a:p>
          <a:r>
            <a:rPr lang="en-US"/>
            <a:t>- Optimize Inside Sales and Website channels for further growth</a:t>
          </a:r>
        </a:p>
      </dgm:t>
    </dgm:pt>
    <dgm:pt modelId="{66A51985-B119-4A30-8C2E-4CCD12B35FDA}" type="parTrans" cxnId="{E5A58E98-E205-4278-9083-FCB814414AF1}">
      <dgm:prSet/>
      <dgm:spPr/>
      <dgm:t>
        <a:bodyPr/>
        <a:lstStyle/>
        <a:p>
          <a:endParaRPr lang="en-US"/>
        </a:p>
      </dgm:t>
    </dgm:pt>
    <dgm:pt modelId="{136CF0E1-830B-4C04-B6C2-3E77AC78EC60}" type="sibTrans" cxnId="{E5A58E98-E205-4278-9083-FCB814414AF1}">
      <dgm:prSet phldrT="1" phldr="0"/>
      <dgm:spPr/>
      <dgm:t>
        <a:bodyPr/>
        <a:lstStyle/>
        <a:p>
          <a:r>
            <a:rPr lang="en-US"/>
            <a:t>1</a:t>
          </a:r>
        </a:p>
      </dgm:t>
    </dgm:pt>
    <dgm:pt modelId="{B11EB0A2-40F2-42AF-B30F-BFC989F2245B}">
      <dgm:prSet/>
      <dgm:spPr/>
      <dgm:t>
        <a:bodyPr/>
        <a:lstStyle/>
        <a:p>
          <a:r>
            <a:rPr lang="en-US" dirty="0"/>
            <a:t>- Improve conversion rates by reducing Closed Lost numbers</a:t>
          </a:r>
        </a:p>
      </dgm:t>
    </dgm:pt>
    <dgm:pt modelId="{C660EBF7-48CD-4576-9654-46A4B6ADAE22}" type="parTrans" cxnId="{B7E30ED5-5844-49FD-A883-C6EC35CE8494}">
      <dgm:prSet/>
      <dgm:spPr/>
      <dgm:t>
        <a:bodyPr/>
        <a:lstStyle/>
        <a:p>
          <a:endParaRPr lang="en-US"/>
        </a:p>
      </dgm:t>
    </dgm:pt>
    <dgm:pt modelId="{9A12B971-3BED-4D8D-AC8E-66A7C8B429A3}" type="sibTrans" cxnId="{B7E30ED5-5844-49FD-A883-C6EC35CE8494}">
      <dgm:prSet phldrT="2" phldr="0"/>
      <dgm:spPr/>
      <dgm:t>
        <a:bodyPr/>
        <a:lstStyle/>
        <a:p>
          <a:r>
            <a:rPr lang="en-US"/>
            <a:t>2</a:t>
          </a:r>
        </a:p>
      </dgm:t>
    </dgm:pt>
    <dgm:pt modelId="{668ABAA2-853D-47C0-8ED7-3158FECDF3B0}">
      <dgm:prSet/>
      <dgm:spPr/>
      <dgm:t>
        <a:bodyPr/>
        <a:lstStyle/>
        <a:p>
          <a:r>
            <a:rPr lang="en-US"/>
            <a:t>- Leverage successful industry segments (Safety &amp; Life Sciences)</a:t>
          </a:r>
        </a:p>
      </dgm:t>
    </dgm:pt>
    <dgm:pt modelId="{F1986ACF-DAAC-4763-BB06-A7CBD552CE84}" type="parTrans" cxnId="{06DF2310-E43A-4557-98EB-311823A6F397}">
      <dgm:prSet/>
      <dgm:spPr/>
      <dgm:t>
        <a:bodyPr/>
        <a:lstStyle/>
        <a:p>
          <a:endParaRPr lang="en-US"/>
        </a:p>
      </dgm:t>
    </dgm:pt>
    <dgm:pt modelId="{F3A52B1F-0FAA-4E09-A244-100E5E228C1E}" type="sibTrans" cxnId="{06DF2310-E43A-4557-98EB-311823A6F397}">
      <dgm:prSet phldrT="3" phldr="0"/>
      <dgm:spPr/>
      <dgm:t>
        <a:bodyPr/>
        <a:lstStyle/>
        <a:p>
          <a:r>
            <a:rPr lang="en-US"/>
            <a:t>3</a:t>
          </a:r>
        </a:p>
      </dgm:t>
    </dgm:pt>
    <dgm:pt modelId="{B1C943C4-AD1A-437D-BC19-A9361217230B}">
      <dgm:prSet/>
      <dgm:spPr/>
      <dgm:t>
        <a:bodyPr/>
        <a:lstStyle/>
        <a:p>
          <a:r>
            <a:rPr lang="en-US"/>
            <a:t>- Consider diversifying or improving underperforming lead sources</a:t>
          </a:r>
        </a:p>
      </dgm:t>
    </dgm:pt>
    <dgm:pt modelId="{610F9B41-1F3B-4958-8D6F-40C8A2D77C84}" type="parTrans" cxnId="{DBE003F4-9C78-49C9-8153-A87F418825A9}">
      <dgm:prSet/>
      <dgm:spPr/>
      <dgm:t>
        <a:bodyPr/>
        <a:lstStyle/>
        <a:p>
          <a:endParaRPr lang="en-US"/>
        </a:p>
      </dgm:t>
    </dgm:pt>
    <dgm:pt modelId="{1CAEBE9D-621F-43FE-A6FB-5950C53E662E}" type="sibTrans" cxnId="{DBE003F4-9C78-49C9-8153-A87F418825A9}">
      <dgm:prSet phldrT="4" phldr="0"/>
      <dgm:spPr/>
      <dgm:t>
        <a:bodyPr/>
        <a:lstStyle/>
        <a:p>
          <a:r>
            <a:rPr lang="en-US"/>
            <a:t>4</a:t>
          </a:r>
        </a:p>
      </dgm:t>
    </dgm:pt>
    <dgm:pt modelId="{CF925993-3DE5-470B-847E-8D9D79B874B5}" type="pres">
      <dgm:prSet presAssocID="{CBAA02BA-70A3-4742-A787-143211F8C387}" presName="Name0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68F64DF-3509-4CCC-B157-1466D8345502}" type="pres">
      <dgm:prSet presAssocID="{0D0D2713-8C85-4861-8506-EAAEF5AEC6A6}" presName="compositeNode" presStyleCnt="0">
        <dgm:presLayoutVars>
          <dgm:bulletEnabled val="1"/>
        </dgm:presLayoutVars>
      </dgm:prSet>
      <dgm:spPr/>
    </dgm:pt>
    <dgm:pt modelId="{6CC9B926-D974-410F-9A1F-675E6021E70F}" type="pres">
      <dgm:prSet presAssocID="{0D0D2713-8C85-4861-8506-EAAEF5AEC6A6}" presName="bgRect" presStyleLbl="bgAccFollowNode1" presStyleIdx="0" presStyleCnt="4"/>
      <dgm:spPr/>
      <dgm:t>
        <a:bodyPr/>
        <a:lstStyle/>
        <a:p>
          <a:endParaRPr lang="en-US"/>
        </a:p>
      </dgm:t>
    </dgm:pt>
    <dgm:pt modelId="{90D84E2A-9F2B-448E-8596-B34F533FDE85}" type="pres">
      <dgm:prSet presAssocID="{136CF0E1-830B-4C04-B6C2-3E77AC78EC60}" presName="sibTransNodeCircle" presStyleLbl="alignNode1" presStyleIdx="0" presStyleCnt="8">
        <dgm:presLayoutVars>
          <dgm:chMax val="0"/>
          <dgm:bulletEnabled/>
        </dgm:presLayoutVars>
      </dgm:prSet>
      <dgm:spPr/>
      <dgm:t>
        <a:bodyPr/>
        <a:lstStyle/>
        <a:p>
          <a:endParaRPr lang="en-US"/>
        </a:p>
      </dgm:t>
    </dgm:pt>
    <dgm:pt modelId="{B7917CD7-2FB6-4310-9508-A03DA32EF498}" type="pres">
      <dgm:prSet presAssocID="{0D0D2713-8C85-4861-8506-EAAEF5AEC6A6}" presName="bottomLine" presStyleLbl="alignNode1" presStyleIdx="1" presStyleCnt="8">
        <dgm:presLayoutVars/>
      </dgm:prSet>
      <dgm:spPr/>
    </dgm:pt>
    <dgm:pt modelId="{13A1167C-5E55-4AAC-A986-2576089F015A}" type="pres">
      <dgm:prSet presAssocID="{0D0D2713-8C85-4861-8506-EAAEF5AEC6A6}" presName="nodeText" presStyleLbl="bgAccFollow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BD221C9-08E6-475E-BE00-EFF7281D8307}" type="pres">
      <dgm:prSet presAssocID="{136CF0E1-830B-4C04-B6C2-3E77AC78EC60}" presName="sibTrans" presStyleCnt="0"/>
      <dgm:spPr/>
    </dgm:pt>
    <dgm:pt modelId="{F910416A-1B05-4746-B56D-161574D8F049}" type="pres">
      <dgm:prSet presAssocID="{B11EB0A2-40F2-42AF-B30F-BFC989F2245B}" presName="compositeNode" presStyleCnt="0">
        <dgm:presLayoutVars>
          <dgm:bulletEnabled val="1"/>
        </dgm:presLayoutVars>
      </dgm:prSet>
      <dgm:spPr/>
    </dgm:pt>
    <dgm:pt modelId="{A3EF48E3-978B-43D5-A394-33F527125361}" type="pres">
      <dgm:prSet presAssocID="{B11EB0A2-40F2-42AF-B30F-BFC989F2245B}" presName="bgRect" presStyleLbl="bgAccFollowNode1" presStyleIdx="1" presStyleCnt="4"/>
      <dgm:spPr/>
      <dgm:t>
        <a:bodyPr/>
        <a:lstStyle/>
        <a:p>
          <a:endParaRPr lang="en-US"/>
        </a:p>
      </dgm:t>
    </dgm:pt>
    <dgm:pt modelId="{CAE9C855-0C43-48DF-971E-8071830F00A8}" type="pres">
      <dgm:prSet presAssocID="{9A12B971-3BED-4D8D-AC8E-66A7C8B429A3}" presName="sibTransNodeCircle" presStyleLbl="alignNode1" presStyleIdx="2" presStyleCnt="8">
        <dgm:presLayoutVars>
          <dgm:chMax val="0"/>
          <dgm:bulletEnabled/>
        </dgm:presLayoutVars>
      </dgm:prSet>
      <dgm:spPr/>
      <dgm:t>
        <a:bodyPr/>
        <a:lstStyle/>
        <a:p>
          <a:endParaRPr lang="en-US"/>
        </a:p>
      </dgm:t>
    </dgm:pt>
    <dgm:pt modelId="{5B95D6DE-75B3-4BD6-96C1-D629981C4E1F}" type="pres">
      <dgm:prSet presAssocID="{B11EB0A2-40F2-42AF-B30F-BFC989F2245B}" presName="bottomLine" presStyleLbl="alignNode1" presStyleIdx="3" presStyleCnt="8">
        <dgm:presLayoutVars/>
      </dgm:prSet>
      <dgm:spPr/>
    </dgm:pt>
    <dgm:pt modelId="{6A8CFF30-6228-4C9E-BDDE-F9A8F359392F}" type="pres">
      <dgm:prSet presAssocID="{B11EB0A2-40F2-42AF-B30F-BFC989F2245B}" presName="nodeText" presStyleLbl="bgAccFollow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18BB47A-538B-423B-B9B4-0FAEAD8F9B8D}" type="pres">
      <dgm:prSet presAssocID="{9A12B971-3BED-4D8D-AC8E-66A7C8B429A3}" presName="sibTrans" presStyleCnt="0"/>
      <dgm:spPr/>
    </dgm:pt>
    <dgm:pt modelId="{159E962F-322E-4E9B-96FA-81ED1D4DAB44}" type="pres">
      <dgm:prSet presAssocID="{668ABAA2-853D-47C0-8ED7-3158FECDF3B0}" presName="compositeNode" presStyleCnt="0">
        <dgm:presLayoutVars>
          <dgm:bulletEnabled val="1"/>
        </dgm:presLayoutVars>
      </dgm:prSet>
      <dgm:spPr/>
    </dgm:pt>
    <dgm:pt modelId="{C5634288-E2C6-47AE-8F03-D8C11041E8E3}" type="pres">
      <dgm:prSet presAssocID="{668ABAA2-853D-47C0-8ED7-3158FECDF3B0}" presName="bgRect" presStyleLbl="bgAccFollowNode1" presStyleIdx="2" presStyleCnt="4"/>
      <dgm:spPr/>
      <dgm:t>
        <a:bodyPr/>
        <a:lstStyle/>
        <a:p>
          <a:endParaRPr lang="en-US"/>
        </a:p>
      </dgm:t>
    </dgm:pt>
    <dgm:pt modelId="{B0EDEFD5-8481-4A04-89B4-DDC2C1A6903B}" type="pres">
      <dgm:prSet presAssocID="{F3A52B1F-0FAA-4E09-A244-100E5E228C1E}" presName="sibTransNodeCircle" presStyleLbl="alignNode1" presStyleIdx="4" presStyleCnt="8">
        <dgm:presLayoutVars>
          <dgm:chMax val="0"/>
          <dgm:bulletEnabled/>
        </dgm:presLayoutVars>
      </dgm:prSet>
      <dgm:spPr/>
      <dgm:t>
        <a:bodyPr/>
        <a:lstStyle/>
        <a:p>
          <a:endParaRPr lang="en-US"/>
        </a:p>
      </dgm:t>
    </dgm:pt>
    <dgm:pt modelId="{D1B3B204-A093-4498-A401-25DD7E37733F}" type="pres">
      <dgm:prSet presAssocID="{668ABAA2-853D-47C0-8ED7-3158FECDF3B0}" presName="bottomLine" presStyleLbl="alignNode1" presStyleIdx="5" presStyleCnt="8">
        <dgm:presLayoutVars/>
      </dgm:prSet>
      <dgm:spPr/>
    </dgm:pt>
    <dgm:pt modelId="{D7438291-492E-4B30-BAD0-96C140ACA48D}" type="pres">
      <dgm:prSet presAssocID="{668ABAA2-853D-47C0-8ED7-3158FECDF3B0}" presName="nodeText" presStyleLbl="bgAccFollow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5F1D935-ECAC-47A0-BBF8-614CF1992948}" type="pres">
      <dgm:prSet presAssocID="{F3A52B1F-0FAA-4E09-A244-100E5E228C1E}" presName="sibTrans" presStyleCnt="0"/>
      <dgm:spPr/>
    </dgm:pt>
    <dgm:pt modelId="{68FD449B-8BE7-4F5E-BE57-6101BFA940D1}" type="pres">
      <dgm:prSet presAssocID="{B1C943C4-AD1A-437D-BC19-A9361217230B}" presName="compositeNode" presStyleCnt="0">
        <dgm:presLayoutVars>
          <dgm:bulletEnabled val="1"/>
        </dgm:presLayoutVars>
      </dgm:prSet>
      <dgm:spPr/>
    </dgm:pt>
    <dgm:pt modelId="{956C6350-AE1D-47E0-A2B9-A39DFF85E1D1}" type="pres">
      <dgm:prSet presAssocID="{B1C943C4-AD1A-437D-BC19-A9361217230B}" presName="bgRect" presStyleLbl="bgAccFollowNode1" presStyleIdx="3" presStyleCnt="4"/>
      <dgm:spPr/>
      <dgm:t>
        <a:bodyPr/>
        <a:lstStyle/>
        <a:p>
          <a:endParaRPr lang="en-US"/>
        </a:p>
      </dgm:t>
    </dgm:pt>
    <dgm:pt modelId="{F4D3D29F-0D79-4714-9661-AF6DD48375A8}" type="pres">
      <dgm:prSet presAssocID="{1CAEBE9D-621F-43FE-A6FB-5950C53E662E}" presName="sibTransNodeCircle" presStyleLbl="alignNode1" presStyleIdx="6" presStyleCnt="8">
        <dgm:presLayoutVars>
          <dgm:chMax val="0"/>
          <dgm:bulletEnabled/>
        </dgm:presLayoutVars>
      </dgm:prSet>
      <dgm:spPr/>
      <dgm:t>
        <a:bodyPr/>
        <a:lstStyle/>
        <a:p>
          <a:endParaRPr lang="en-US"/>
        </a:p>
      </dgm:t>
    </dgm:pt>
    <dgm:pt modelId="{770B05E2-A075-46D8-909B-BD06A16C72A4}" type="pres">
      <dgm:prSet presAssocID="{B1C943C4-AD1A-437D-BC19-A9361217230B}" presName="bottomLine" presStyleLbl="alignNode1" presStyleIdx="7" presStyleCnt="8">
        <dgm:presLayoutVars/>
      </dgm:prSet>
      <dgm:spPr/>
    </dgm:pt>
    <dgm:pt modelId="{9AAC1ADF-E848-401E-9E7B-9DFE233DBBD3}" type="pres">
      <dgm:prSet presAssocID="{B1C943C4-AD1A-437D-BC19-A9361217230B}" presName="nodeText" presStyleLbl="bgAccFollow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7BEBDC1-FE17-4661-B81A-C7C916EDE94F}" type="presOf" srcId="{668ABAA2-853D-47C0-8ED7-3158FECDF3B0}" destId="{D7438291-492E-4B30-BAD0-96C140ACA48D}" srcOrd="1" destOrd="0" presId="urn:microsoft.com/office/officeart/2016/7/layout/BasicLinearProcessNumbered"/>
    <dgm:cxn modelId="{40271F53-0DC8-4AAB-94F9-35D96266B491}" type="presOf" srcId="{B1C943C4-AD1A-437D-BC19-A9361217230B}" destId="{9AAC1ADF-E848-401E-9E7B-9DFE233DBBD3}" srcOrd="1" destOrd="0" presId="urn:microsoft.com/office/officeart/2016/7/layout/BasicLinearProcessNumbered"/>
    <dgm:cxn modelId="{B7E30ED5-5844-49FD-A883-C6EC35CE8494}" srcId="{CBAA02BA-70A3-4742-A787-143211F8C387}" destId="{B11EB0A2-40F2-42AF-B30F-BFC989F2245B}" srcOrd="1" destOrd="0" parTransId="{C660EBF7-48CD-4576-9654-46A4B6ADAE22}" sibTransId="{9A12B971-3BED-4D8D-AC8E-66A7C8B429A3}"/>
    <dgm:cxn modelId="{06DF2310-E43A-4557-98EB-311823A6F397}" srcId="{CBAA02BA-70A3-4742-A787-143211F8C387}" destId="{668ABAA2-853D-47C0-8ED7-3158FECDF3B0}" srcOrd="2" destOrd="0" parTransId="{F1986ACF-DAAC-4763-BB06-A7CBD552CE84}" sibTransId="{F3A52B1F-0FAA-4E09-A244-100E5E228C1E}"/>
    <dgm:cxn modelId="{672CC8CD-6C30-4307-B5D4-086512BE6771}" type="presOf" srcId="{136CF0E1-830B-4C04-B6C2-3E77AC78EC60}" destId="{90D84E2A-9F2B-448E-8596-B34F533FDE85}" srcOrd="0" destOrd="0" presId="urn:microsoft.com/office/officeart/2016/7/layout/BasicLinearProcessNumbered"/>
    <dgm:cxn modelId="{EEB06C3A-C478-46C2-8619-CFC5E05E31F0}" type="presOf" srcId="{0D0D2713-8C85-4861-8506-EAAEF5AEC6A6}" destId="{6CC9B926-D974-410F-9A1F-675E6021E70F}" srcOrd="0" destOrd="0" presId="urn:microsoft.com/office/officeart/2016/7/layout/BasicLinearProcessNumbered"/>
    <dgm:cxn modelId="{E246D82C-4021-4F1C-BC7E-E26B2877DDFF}" type="presOf" srcId="{1CAEBE9D-621F-43FE-A6FB-5950C53E662E}" destId="{F4D3D29F-0D79-4714-9661-AF6DD48375A8}" srcOrd="0" destOrd="0" presId="urn:microsoft.com/office/officeart/2016/7/layout/BasicLinearProcessNumbered"/>
    <dgm:cxn modelId="{714770B0-9467-4A59-AC8B-3BDBFC057107}" type="presOf" srcId="{B11EB0A2-40F2-42AF-B30F-BFC989F2245B}" destId="{A3EF48E3-978B-43D5-A394-33F527125361}" srcOrd="0" destOrd="0" presId="urn:microsoft.com/office/officeart/2016/7/layout/BasicLinearProcessNumbered"/>
    <dgm:cxn modelId="{9E006DAD-C291-4953-9929-5C8CB7272ECD}" type="presOf" srcId="{9A12B971-3BED-4D8D-AC8E-66A7C8B429A3}" destId="{CAE9C855-0C43-48DF-971E-8071830F00A8}" srcOrd="0" destOrd="0" presId="urn:microsoft.com/office/officeart/2016/7/layout/BasicLinearProcessNumbered"/>
    <dgm:cxn modelId="{E0BF1FA8-A27E-4E43-8781-504B2A888A28}" type="presOf" srcId="{668ABAA2-853D-47C0-8ED7-3158FECDF3B0}" destId="{C5634288-E2C6-47AE-8F03-D8C11041E8E3}" srcOrd="0" destOrd="0" presId="urn:microsoft.com/office/officeart/2016/7/layout/BasicLinearProcessNumbered"/>
    <dgm:cxn modelId="{DBE003F4-9C78-49C9-8153-A87F418825A9}" srcId="{CBAA02BA-70A3-4742-A787-143211F8C387}" destId="{B1C943C4-AD1A-437D-BC19-A9361217230B}" srcOrd="3" destOrd="0" parTransId="{610F9B41-1F3B-4958-8D6F-40C8A2D77C84}" sibTransId="{1CAEBE9D-621F-43FE-A6FB-5950C53E662E}"/>
    <dgm:cxn modelId="{86EE9815-491D-45FD-847D-8C13EB849E2D}" type="presOf" srcId="{CBAA02BA-70A3-4742-A787-143211F8C387}" destId="{CF925993-3DE5-470B-847E-8D9D79B874B5}" srcOrd="0" destOrd="0" presId="urn:microsoft.com/office/officeart/2016/7/layout/BasicLinearProcessNumbered"/>
    <dgm:cxn modelId="{B42C6F09-F24D-44CE-BFCF-3ADBE87DBD0F}" type="presOf" srcId="{B11EB0A2-40F2-42AF-B30F-BFC989F2245B}" destId="{6A8CFF30-6228-4C9E-BDDE-F9A8F359392F}" srcOrd="1" destOrd="0" presId="urn:microsoft.com/office/officeart/2016/7/layout/BasicLinearProcessNumbered"/>
    <dgm:cxn modelId="{E5A58E98-E205-4278-9083-FCB814414AF1}" srcId="{CBAA02BA-70A3-4742-A787-143211F8C387}" destId="{0D0D2713-8C85-4861-8506-EAAEF5AEC6A6}" srcOrd="0" destOrd="0" parTransId="{66A51985-B119-4A30-8C2E-4CCD12B35FDA}" sibTransId="{136CF0E1-830B-4C04-B6C2-3E77AC78EC60}"/>
    <dgm:cxn modelId="{3FF1BC80-5DA1-44E2-B8B7-8A60BEB05571}" type="presOf" srcId="{B1C943C4-AD1A-437D-BC19-A9361217230B}" destId="{956C6350-AE1D-47E0-A2B9-A39DFF85E1D1}" srcOrd="0" destOrd="0" presId="urn:microsoft.com/office/officeart/2016/7/layout/BasicLinearProcessNumbered"/>
    <dgm:cxn modelId="{47D9DBDE-BF54-4358-B6AA-6AF123E641CB}" type="presOf" srcId="{F3A52B1F-0FAA-4E09-A244-100E5E228C1E}" destId="{B0EDEFD5-8481-4A04-89B4-DDC2C1A6903B}" srcOrd="0" destOrd="0" presId="urn:microsoft.com/office/officeart/2016/7/layout/BasicLinearProcessNumbered"/>
    <dgm:cxn modelId="{045E3F27-32C3-4C61-94B8-706CB6B4D805}" type="presOf" srcId="{0D0D2713-8C85-4861-8506-EAAEF5AEC6A6}" destId="{13A1167C-5E55-4AAC-A986-2576089F015A}" srcOrd="1" destOrd="0" presId="urn:microsoft.com/office/officeart/2016/7/layout/BasicLinearProcessNumbered"/>
    <dgm:cxn modelId="{7B1B497D-3B83-44D5-94BC-F3E5A736F423}" type="presParOf" srcId="{CF925993-3DE5-470B-847E-8D9D79B874B5}" destId="{668F64DF-3509-4CCC-B157-1466D8345502}" srcOrd="0" destOrd="0" presId="urn:microsoft.com/office/officeart/2016/7/layout/BasicLinearProcessNumbered"/>
    <dgm:cxn modelId="{B369CF5F-3F7F-4D6F-ABD5-F1B762FCEA82}" type="presParOf" srcId="{668F64DF-3509-4CCC-B157-1466D8345502}" destId="{6CC9B926-D974-410F-9A1F-675E6021E70F}" srcOrd="0" destOrd="0" presId="urn:microsoft.com/office/officeart/2016/7/layout/BasicLinearProcessNumbered"/>
    <dgm:cxn modelId="{9849EC87-BEBB-4ED4-BD6C-920E2CDDF9D1}" type="presParOf" srcId="{668F64DF-3509-4CCC-B157-1466D8345502}" destId="{90D84E2A-9F2B-448E-8596-B34F533FDE85}" srcOrd="1" destOrd="0" presId="urn:microsoft.com/office/officeart/2016/7/layout/BasicLinearProcessNumbered"/>
    <dgm:cxn modelId="{0CA727A3-FA2F-4835-AEBB-4235BCED02FD}" type="presParOf" srcId="{668F64DF-3509-4CCC-B157-1466D8345502}" destId="{B7917CD7-2FB6-4310-9508-A03DA32EF498}" srcOrd="2" destOrd="0" presId="urn:microsoft.com/office/officeart/2016/7/layout/BasicLinearProcessNumbered"/>
    <dgm:cxn modelId="{B3DDFB26-C411-467C-A841-EEDE2901F751}" type="presParOf" srcId="{668F64DF-3509-4CCC-B157-1466D8345502}" destId="{13A1167C-5E55-4AAC-A986-2576089F015A}" srcOrd="3" destOrd="0" presId="urn:microsoft.com/office/officeart/2016/7/layout/BasicLinearProcessNumbered"/>
    <dgm:cxn modelId="{667F7B4B-375B-4AFB-836A-2E8361803898}" type="presParOf" srcId="{CF925993-3DE5-470B-847E-8D9D79B874B5}" destId="{1BD221C9-08E6-475E-BE00-EFF7281D8307}" srcOrd="1" destOrd="0" presId="urn:microsoft.com/office/officeart/2016/7/layout/BasicLinearProcessNumbered"/>
    <dgm:cxn modelId="{698B610C-0AFA-4A4A-96D6-EAD300B2D8AE}" type="presParOf" srcId="{CF925993-3DE5-470B-847E-8D9D79B874B5}" destId="{F910416A-1B05-4746-B56D-161574D8F049}" srcOrd="2" destOrd="0" presId="urn:microsoft.com/office/officeart/2016/7/layout/BasicLinearProcessNumbered"/>
    <dgm:cxn modelId="{1B362D1F-6A24-471A-8592-9D652B522B2C}" type="presParOf" srcId="{F910416A-1B05-4746-B56D-161574D8F049}" destId="{A3EF48E3-978B-43D5-A394-33F527125361}" srcOrd="0" destOrd="0" presId="urn:microsoft.com/office/officeart/2016/7/layout/BasicLinearProcessNumbered"/>
    <dgm:cxn modelId="{385FCDE8-35F6-44ED-82EF-B2E929B8B7C4}" type="presParOf" srcId="{F910416A-1B05-4746-B56D-161574D8F049}" destId="{CAE9C855-0C43-48DF-971E-8071830F00A8}" srcOrd="1" destOrd="0" presId="urn:microsoft.com/office/officeart/2016/7/layout/BasicLinearProcessNumbered"/>
    <dgm:cxn modelId="{F08C4641-4278-44F8-96B4-54D460329BCE}" type="presParOf" srcId="{F910416A-1B05-4746-B56D-161574D8F049}" destId="{5B95D6DE-75B3-4BD6-96C1-D629981C4E1F}" srcOrd="2" destOrd="0" presId="urn:microsoft.com/office/officeart/2016/7/layout/BasicLinearProcessNumbered"/>
    <dgm:cxn modelId="{14871BE5-55D0-49CD-B722-A1E0A7DB02DF}" type="presParOf" srcId="{F910416A-1B05-4746-B56D-161574D8F049}" destId="{6A8CFF30-6228-4C9E-BDDE-F9A8F359392F}" srcOrd="3" destOrd="0" presId="urn:microsoft.com/office/officeart/2016/7/layout/BasicLinearProcessNumbered"/>
    <dgm:cxn modelId="{60EE6AC0-9B8F-4119-8916-28E5FA133398}" type="presParOf" srcId="{CF925993-3DE5-470B-847E-8D9D79B874B5}" destId="{618BB47A-538B-423B-B9B4-0FAEAD8F9B8D}" srcOrd="3" destOrd="0" presId="urn:microsoft.com/office/officeart/2016/7/layout/BasicLinearProcessNumbered"/>
    <dgm:cxn modelId="{BF836FF0-8A37-449B-A7BF-C90417700C80}" type="presParOf" srcId="{CF925993-3DE5-470B-847E-8D9D79B874B5}" destId="{159E962F-322E-4E9B-96FA-81ED1D4DAB44}" srcOrd="4" destOrd="0" presId="urn:microsoft.com/office/officeart/2016/7/layout/BasicLinearProcessNumbered"/>
    <dgm:cxn modelId="{A0D6C78C-728F-4556-9A65-3F2803B77A0E}" type="presParOf" srcId="{159E962F-322E-4E9B-96FA-81ED1D4DAB44}" destId="{C5634288-E2C6-47AE-8F03-D8C11041E8E3}" srcOrd="0" destOrd="0" presId="urn:microsoft.com/office/officeart/2016/7/layout/BasicLinearProcessNumbered"/>
    <dgm:cxn modelId="{09052776-3FC8-4A21-B354-BD05116E66B9}" type="presParOf" srcId="{159E962F-322E-4E9B-96FA-81ED1D4DAB44}" destId="{B0EDEFD5-8481-4A04-89B4-DDC2C1A6903B}" srcOrd="1" destOrd="0" presId="urn:microsoft.com/office/officeart/2016/7/layout/BasicLinearProcessNumbered"/>
    <dgm:cxn modelId="{44C9694C-4F6B-4E0B-961E-88A39CE06D84}" type="presParOf" srcId="{159E962F-322E-4E9B-96FA-81ED1D4DAB44}" destId="{D1B3B204-A093-4498-A401-25DD7E37733F}" srcOrd="2" destOrd="0" presId="urn:microsoft.com/office/officeart/2016/7/layout/BasicLinearProcessNumbered"/>
    <dgm:cxn modelId="{75F7096A-EBE1-412F-B608-99F4902107C1}" type="presParOf" srcId="{159E962F-322E-4E9B-96FA-81ED1D4DAB44}" destId="{D7438291-492E-4B30-BAD0-96C140ACA48D}" srcOrd="3" destOrd="0" presId="urn:microsoft.com/office/officeart/2016/7/layout/BasicLinearProcessNumbered"/>
    <dgm:cxn modelId="{268CCD34-FAD3-4897-AE65-7F205EDE2C84}" type="presParOf" srcId="{CF925993-3DE5-470B-847E-8D9D79B874B5}" destId="{15F1D935-ECAC-47A0-BBF8-614CF1992948}" srcOrd="5" destOrd="0" presId="urn:microsoft.com/office/officeart/2016/7/layout/BasicLinearProcessNumbered"/>
    <dgm:cxn modelId="{9B0CF4EF-42F2-40D1-9E40-2168D081CB10}" type="presParOf" srcId="{CF925993-3DE5-470B-847E-8D9D79B874B5}" destId="{68FD449B-8BE7-4F5E-BE57-6101BFA940D1}" srcOrd="6" destOrd="0" presId="urn:microsoft.com/office/officeart/2016/7/layout/BasicLinearProcessNumbered"/>
    <dgm:cxn modelId="{61E962A4-9995-4B93-B7C8-AF462C8ECED6}" type="presParOf" srcId="{68FD449B-8BE7-4F5E-BE57-6101BFA940D1}" destId="{956C6350-AE1D-47E0-A2B9-A39DFF85E1D1}" srcOrd="0" destOrd="0" presId="urn:microsoft.com/office/officeart/2016/7/layout/BasicLinearProcessNumbered"/>
    <dgm:cxn modelId="{2612EC8D-08B7-4497-91C4-4B1A12C64AD5}" type="presParOf" srcId="{68FD449B-8BE7-4F5E-BE57-6101BFA940D1}" destId="{F4D3D29F-0D79-4714-9661-AF6DD48375A8}" srcOrd="1" destOrd="0" presId="urn:microsoft.com/office/officeart/2016/7/layout/BasicLinearProcessNumbered"/>
    <dgm:cxn modelId="{265A29FB-E163-494E-8609-E2B085827494}" type="presParOf" srcId="{68FD449B-8BE7-4F5E-BE57-6101BFA940D1}" destId="{770B05E2-A075-46D8-909B-BD06A16C72A4}" srcOrd="2" destOrd="0" presId="urn:microsoft.com/office/officeart/2016/7/layout/BasicLinearProcessNumbered"/>
    <dgm:cxn modelId="{85ACB866-834F-40BE-9374-B8491D4E8B26}" type="presParOf" srcId="{68FD449B-8BE7-4F5E-BE57-6101BFA940D1}" destId="{9AAC1ADF-E848-401E-9E7B-9DFE233DBBD3}" srcOrd="3" destOrd="0" presId="urn:microsoft.com/office/officeart/2016/7/layout/BasicLinear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9801CD-AD07-4FB6-9F7A-7F899D5137FD}">
      <dsp:nvSpPr>
        <dsp:cNvPr id="0" name=""/>
        <dsp:cNvSpPr/>
      </dsp:nvSpPr>
      <dsp:spPr>
        <a:xfrm>
          <a:off x="0" y="1003321"/>
          <a:ext cx="7931626" cy="185228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7662578-1710-4092-A552-CCCFF53801C5}">
      <dsp:nvSpPr>
        <dsp:cNvPr id="0" name=""/>
        <dsp:cNvSpPr/>
      </dsp:nvSpPr>
      <dsp:spPr>
        <a:xfrm>
          <a:off x="560316" y="1420086"/>
          <a:ext cx="1018757" cy="101875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67EE82C-262B-4679-B05C-CD45132A1009}">
      <dsp:nvSpPr>
        <dsp:cNvPr id="0" name=""/>
        <dsp:cNvSpPr/>
      </dsp:nvSpPr>
      <dsp:spPr>
        <a:xfrm>
          <a:off x="2139390" y="1003321"/>
          <a:ext cx="5792235" cy="18522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6034" tIns="196034" rIns="196034" bIns="196034" numCol="1" spcCol="1270" anchor="ctr" anchorCtr="0">
          <a:noAutofit/>
        </a:bodyPr>
        <a:lstStyle/>
        <a:p>
          <a:pPr lvl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900" b="0" kern="1200" dirty="0"/>
            <a:t>This project show cases our end-to-end data analysis skills using Excel, SQL, Power BI, and Tableau. We worked with multiple datasets—covering meeting records, invoices, brokerage data, fees, and individual budgets. </a:t>
          </a:r>
          <a:endParaRPr lang="en-US" sz="1900" kern="1200" dirty="0"/>
        </a:p>
      </dsp:txBody>
      <dsp:txXfrm>
        <a:off x="2139390" y="1003321"/>
        <a:ext cx="5792235" cy="1852286"/>
      </dsp:txXfrm>
    </dsp:sp>
    <dsp:sp modelId="{4ABD1EDB-A710-4A1B-858E-627E0F89DCA9}">
      <dsp:nvSpPr>
        <dsp:cNvPr id="0" name=""/>
        <dsp:cNvSpPr/>
      </dsp:nvSpPr>
      <dsp:spPr>
        <a:xfrm>
          <a:off x="0" y="3318679"/>
          <a:ext cx="7931626" cy="185228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6946D1E-A0BE-4FD6-9ABB-F3C0B24C2AD7}">
      <dsp:nvSpPr>
        <dsp:cNvPr id="0" name=""/>
        <dsp:cNvSpPr/>
      </dsp:nvSpPr>
      <dsp:spPr>
        <a:xfrm>
          <a:off x="560316" y="3735444"/>
          <a:ext cx="1018757" cy="101875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0A7DF5E-FC92-493A-A77E-99036AE6669D}">
      <dsp:nvSpPr>
        <dsp:cNvPr id="0" name=""/>
        <dsp:cNvSpPr/>
      </dsp:nvSpPr>
      <dsp:spPr>
        <a:xfrm>
          <a:off x="2139390" y="3318679"/>
          <a:ext cx="5792235" cy="18522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6034" tIns="196034" rIns="196034" bIns="196034" numCol="1" spcCol="1270" anchor="ctr" anchorCtr="0">
          <a:noAutofit/>
        </a:bodyPr>
        <a:lstStyle/>
        <a:p>
          <a:pPr lvl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900" b="0" kern="1200"/>
            <a:t>The goal was to extract insights, track performance metrics, and create interactive dashboards to support decision-making. Each tool played a unique role in the data journey—from </a:t>
          </a:r>
          <a:r>
            <a:rPr lang="en-US" sz="1900" kern="1200"/>
            <a:t>cleaning and transformation to visualization and storytelling.</a:t>
          </a:r>
        </a:p>
      </dsp:txBody>
      <dsp:txXfrm>
        <a:off x="2139390" y="3318679"/>
        <a:ext cx="5792235" cy="185228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4D3994-952C-4290-8776-C15C4C91A5CE}">
      <dsp:nvSpPr>
        <dsp:cNvPr id="0" name=""/>
        <dsp:cNvSpPr/>
      </dsp:nvSpPr>
      <dsp:spPr>
        <a:xfrm>
          <a:off x="1061816" y="269272"/>
          <a:ext cx="560039" cy="560039"/>
        </a:xfrm>
        <a:prstGeom prst="rect">
          <a:avLst/>
        </a:prstGeom>
        <a:blipFill>
          <a:blip xmlns:r="http://schemas.openxmlformats.org/officeDocument/2006/relationships" r:embed="rId1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95243AA-C5BA-4434-9865-5AF6DCEBDEA9}">
      <dsp:nvSpPr>
        <dsp:cNvPr id="0" name=""/>
        <dsp:cNvSpPr/>
      </dsp:nvSpPr>
      <dsp:spPr>
        <a:xfrm>
          <a:off x="719570" y="1047375"/>
          <a:ext cx="1244531" cy="497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/>
            <a:t>Expected Amount</a:t>
          </a:r>
        </a:p>
      </dsp:txBody>
      <dsp:txXfrm>
        <a:off x="719570" y="1047375"/>
        <a:ext cx="1244531" cy="497812"/>
      </dsp:txXfrm>
    </dsp:sp>
    <dsp:sp modelId="{8BAEF28A-FD22-4EF8-B4DB-7E8B65542C11}">
      <dsp:nvSpPr>
        <dsp:cNvPr id="0" name=""/>
        <dsp:cNvSpPr/>
      </dsp:nvSpPr>
      <dsp:spPr>
        <a:xfrm>
          <a:off x="2524140" y="269272"/>
          <a:ext cx="560039" cy="560039"/>
        </a:xfrm>
        <a:prstGeom prst="rect">
          <a:avLst/>
        </a:prstGeom>
        <a:blipFill>
          <a:blip xmlns:r="http://schemas.openxmlformats.org/officeDocument/2006/relationships"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B840A0-C1B3-4B36-8392-0A5C34F31D7F}">
      <dsp:nvSpPr>
        <dsp:cNvPr id="0" name=""/>
        <dsp:cNvSpPr/>
      </dsp:nvSpPr>
      <dsp:spPr>
        <a:xfrm>
          <a:off x="2181894" y="1047375"/>
          <a:ext cx="1244531" cy="497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/>
            <a:t>Active Opportunities</a:t>
          </a:r>
        </a:p>
      </dsp:txBody>
      <dsp:txXfrm>
        <a:off x="2181894" y="1047375"/>
        <a:ext cx="1244531" cy="497812"/>
      </dsp:txXfrm>
    </dsp:sp>
    <dsp:sp modelId="{668B9708-FD87-4892-B381-10AC1D59B9BA}">
      <dsp:nvSpPr>
        <dsp:cNvPr id="0" name=""/>
        <dsp:cNvSpPr/>
      </dsp:nvSpPr>
      <dsp:spPr>
        <a:xfrm>
          <a:off x="3986464" y="269272"/>
          <a:ext cx="560039" cy="560039"/>
        </a:xfrm>
        <a:prstGeom prst="rect">
          <a:avLst/>
        </a:prstGeom>
        <a:blipFill>
          <a:blip xmlns:r="http://schemas.openxmlformats.org/officeDocument/2006/relationships"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3E9CAA-0077-4557-A173-EFE89802A9C6}">
      <dsp:nvSpPr>
        <dsp:cNvPr id="0" name=""/>
        <dsp:cNvSpPr/>
      </dsp:nvSpPr>
      <dsp:spPr>
        <a:xfrm>
          <a:off x="3644218" y="1047375"/>
          <a:ext cx="1244531" cy="497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/>
            <a:t>Conversion Rate</a:t>
          </a:r>
        </a:p>
      </dsp:txBody>
      <dsp:txXfrm>
        <a:off x="3644218" y="1047375"/>
        <a:ext cx="1244531" cy="497812"/>
      </dsp:txXfrm>
    </dsp:sp>
    <dsp:sp modelId="{F694D2FF-ED56-4EFA-8103-9E628C15E2EA}">
      <dsp:nvSpPr>
        <dsp:cNvPr id="0" name=""/>
        <dsp:cNvSpPr/>
      </dsp:nvSpPr>
      <dsp:spPr>
        <a:xfrm>
          <a:off x="1061816" y="1856320"/>
          <a:ext cx="560039" cy="560039"/>
        </a:xfrm>
        <a:prstGeom prst="rect">
          <a:avLst/>
        </a:prstGeom>
        <a:blipFill>
          <a:blip xmlns:r="http://schemas.openxmlformats.org/officeDocument/2006/relationships" r:embed="rId7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B15AC8-ACC7-418E-8EAC-8DED06B02887}">
      <dsp:nvSpPr>
        <dsp:cNvPr id="0" name=""/>
        <dsp:cNvSpPr/>
      </dsp:nvSpPr>
      <dsp:spPr>
        <a:xfrm>
          <a:off x="719570" y="2634423"/>
          <a:ext cx="1244531" cy="497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/>
            <a:t>Win Rate</a:t>
          </a:r>
        </a:p>
      </dsp:txBody>
      <dsp:txXfrm>
        <a:off x="719570" y="2634423"/>
        <a:ext cx="1244531" cy="497812"/>
      </dsp:txXfrm>
    </dsp:sp>
    <dsp:sp modelId="{AD7E8F98-71FE-4F5C-9844-96AF81E6B195}">
      <dsp:nvSpPr>
        <dsp:cNvPr id="0" name=""/>
        <dsp:cNvSpPr/>
      </dsp:nvSpPr>
      <dsp:spPr>
        <a:xfrm>
          <a:off x="2524140" y="1856320"/>
          <a:ext cx="560039" cy="560039"/>
        </a:xfrm>
        <a:prstGeom prst="rect">
          <a:avLst/>
        </a:prstGeom>
        <a:blipFill>
          <a:blip xmlns:r="http://schemas.openxmlformats.org/officeDocument/2006/relationships" r:embed="rId9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19B155A-E1E0-4182-A24A-45A05950BD9E}">
      <dsp:nvSpPr>
        <dsp:cNvPr id="0" name=""/>
        <dsp:cNvSpPr/>
      </dsp:nvSpPr>
      <dsp:spPr>
        <a:xfrm>
          <a:off x="2181894" y="2634423"/>
          <a:ext cx="1244531" cy="497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/>
            <a:t>Loss Rate-</a:t>
          </a:r>
        </a:p>
      </dsp:txBody>
      <dsp:txXfrm>
        <a:off x="2181894" y="2634423"/>
        <a:ext cx="1244531" cy="497812"/>
      </dsp:txXfrm>
    </dsp:sp>
    <dsp:sp modelId="{DD33D4EA-9272-4A28-95B6-75F526E90BE9}">
      <dsp:nvSpPr>
        <dsp:cNvPr id="0" name=""/>
        <dsp:cNvSpPr/>
      </dsp:nvSpPr>
      <dsp:spPr>
        <a:xfrm>
          <a:off x="3986464" y="1856320"/>
          <a:ext cx="560039" cy="560039"/>
        </a:xfrm>
        <a:prstGeom prst="rect">
          <a:avLst/>
        </a:prstGeom>
        <a:blipFill>
          <a:blip xmlns:r="http://schemas.openxmlformats.org/officeDocument/2006/relationships" r:embed="rId11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78174C-17E7-42C4-A997-38B3FFDEF3FC}">
      <dsp:nvSpPr>
        <dsp:cNvPr id="0" name=""/>
        <dsp:cNvSpPr/>
      </dsp:nvSpPr>
      <dsp:spPr>
        <a:xfrm>
          <a:off x="3644218" y="2634423"/>
          <a:ext cx="1244531" cy="497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/>
            <a:t>Trend Analysis </a:t>
          </a:r>
        </a:p>
      </dsp:txBody>
      <dsp:txXfrm>
        <a:off x="3644218" y="2634423"/>
        <a:ext cx="1244531" cy="497812"/>
      </dsp:txXfrm>
    </dsp:sp>
    <dsp:sp modelId="{02CAADFE-AF58-4587-9FF1-55B90678AA48}">
      <dsp:nvSpPr>
        <dsp:cNvPr id="0" name=""/>
        <dsp:cNvSpPr/>
      </dsp:nvSpPr>
      <dsp:spPr>
        <a:xfrm>
          <a:off x="1792978" y="3443369"/>
          <a:ext cx="560039" cy="560039"/>
        </a:xfrm>
        <a:prstGeom prst="rect">
          <a:avLst/>
        </a:prstGeom>
        <a:blipFill>
          <a:blip xmlns:r="http://schemas.openxmlformats.org/officeDocument/2006/relationships" r:embed="rId1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1CDC296-DE9E-46E9-982E-2440BD3BB71D}">
      <dsp:nvSpPr>
        <dsp:cNvPr id="0" name=""/>
        <dsp:cNvSpPr/>
      </dsp:nvSpPr>
      <dsp:spPr>
        <a:xfrm>
          <a:off x="1450732" y="4221471"/>
          <a:ext cx="1244531" cy="497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/>
            <a:t>Expected Amount by Opportunity Type</a:t>
          </a:r>
        </a:p>
      </dsp:txBody>
      <dsp:txXfrm>
        <a:off x="1450732" y="4221471"/>
        <a:ext cx="1244531" cy="497812"/>
      </dsp:txXfrm>
    </dsp:sp>
    <dsp:sp modelId="{3B803F9C-1EE3-46D7-A0D1-8942B0D7EF74}">
      <dsp:nvSpPr>
        <dsp:cNvPr id="0" name=""/>
        <dsp:cNvSpPr/>
      </dsp:nvSpPr>
      <dsp:spPr>
        <a:xfrm>
          <a:off x="3255302" y="3443369"/>
          <a:ext cx="560039" cy="560039"/>
        </a:xfrm>
        <a:prstGeom prst="rect">
          <a:avLst/>
        </a:prstGeom>
        <a:blipFill>
          <a:blip xmlns:r="http://schemas.openxmlformats.org/officeDocument/2006/relationships" r:embed="rId1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22A3CD-4323-42B5-8B83-562B2B812718}">
      <dsp:nvSpPr>
        <dsp:cNvPr id="0" name=""/>
        <dsp:cNvSpPr/>
      </dsp:nvSpPr>
      <dsp:spPr>
        <a:xfrm>
          <a:off x="2913056" y="4221471"/>
          <a:ext cx="1244531" cy="497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/>
            <a:t>Opportunities by Industry</a:t>
          </a:r>
        </a:p>
      </dsp:txBody>
      <dsp:txXfrm>
        <a:off x="2913056" y="4221471"/>
        <a:ext cx="1244531" cy="49781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1FB6AA6-C0A1-401B-8B12-7EC55D0D249B}">
      <dsp:nvSpPr>
        <dsp:cNvPr id="0" name=""/>
        <dsp:cNvSpPr/>
      </dsp:nvSpPr>
      <dsp:spPr>
        <a:xfrm>
          <a:off x="3155543" y="1008"/>
          <a:ext cx="962467" cy="962467"/>
        </a:xfrm>
        <a:prstGeom prst="ellipse">
          <a:avLst/>
        </a:prstGeom>
        <a:solidFill>
          <a:srgbClr val="C00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>
              <a:solidFill>
                <a:schemeClr val="bg1"/>
              </a:solidFill>
            </a:rPr>
            <a:t>Total Lead</a:t>
          </a:r>
        </a:p>
      </dsp:txBody>
      <dsp:txXfrm>
        <a:off x="3296493" y="141958"/>
        <a:ext cx="680567" cy="680567"/>
      </dsp:txXfrm>
    </dsp:sp>
    <dsp:sp modelId="{B75C27B4-E3D3-42D7-B9D5-329C34917264}">
      <dsp:nvSpPr>
        <dsp:cNvPr id="0" name=""/>
        <dsp:cNvSpPr/>
      </dsp:nvSpPr>
      <dsp:spPr>
        <a:xfrm rot="1350000">
          <a:off x="4169856" y="542331"/>
          <a:ext cx="256131" cy="324832"/>
        </a:xfrm>
        <a:prstGeom prst="rightArrow">
          <a:avLst>
            <a:gd name="adj1" fmla="val 60000"/>
            <a:gd name="adj2" fmla="val 50000"/>
          </a:avLst>
        </a:prstGeom>
        <a:solidFill>
          <a:srgbClr val="C0000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400" kern="1200"/>
        </a:p>
      </dsp:txBody>
      <dsp:txXfrm>
        <a:off x="4172781" y="592594"/>
        <a:ext cx="179292" cy="194900"/>
      </dsp:txXfrm>
    </dsp:sp>
    <dsp:sp modelId="{E4E22162-D974-4EC8-B7B7-19C311B8D609}">
      <dsp:nvSpPr>
        <dsp:cNvPr id="0" name=""/>
        <dsp:cNvSpPr/>
      </dsp:nvSpPr>
      <dsp:spPr>
        <a:xfrm>
          <a:off x="4491228" y="554267"/>
          <a:ext cx="962467" cy="962467"/>
        </a:xfrm>
        <a:prstGeom prst="ellipse">
          <a:avLst/>
        </a:prstGeom>
        <a:solidFill>
          <a:srgbClr val="C00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/>
            <a:t>Expected Amount from Converted Leads </a:t>
          </a:r>
        </a:p>
      </dsp:txBody>
      <dsp:txXfrm>
        <a:off x="4632178" y="695217"/>
        <a:ext cx="680567" cy="680567"/>
      </dsp:txXfrm>
    </dsp:sp>
    <dsp:sp modelId="{2A47101A-D263-4E15-A8A6-741B33EAEEB4}">
      <dsp:nvSpPr>
        <dsp:cNvPr id="0" name=""/>
        <dsp:cNvSpPr/>
      </dsp:nvSpPr>
      <dsp:spPr>
        <a:xfrm rot="4050000">
          <a:off x="5118252" y="1534230"/>
          <a:ext cx="256131" cy="324832"/>
        </a:xfrm>
        <a:prstGeom prst="rightArrow">
          <a:avLst>
            <a:gd name="adj1" fmla="val 60000"/>
            <a:gd name="adj2" fmla="val 50000"/>
          </a:avLst>
        </a:prstGeom>
        <a:solidFill>
          <a:srgbClr val="C0000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400" kern="1200"/>
        </a:p>
      </dsp:txBody>
      <dsp:txXfrm>
        <a:off x="5141969" y="1563701"/>
        <a:ext cx="179292" cy="194900"/>
      </dsp:txXfrm>
    </dsp:sp>
    <dsp:sp modelId="{4211EE35-5B90-4BB4-A107-859461B42D67}">
      <dsp:nvSpPr>
        <dsp:cNvPr id="0" name=""/>
        <dsp:cNvSpPr/>
      </dsp:nvSpPr>
      <dsp:spPr>
        <a:xfrm>
          <a:off x="5044487" y="1889952"/>
          <a:ext cx="962467" cy="962467"/>
        </a:xfrm>
        <a:prstGeom prst="ellipse">
          <a:avLst/>
        </a:prstGeom>
        <a:solidFill>
          <a:srgbClr val="C00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/>
            <a:t>Conversion Rate</a:t>
          </a:r>
        </a:p>
      </dsp:txBody>
      <dsp:txXfrm>
        <a:off x="5185437" y="2030902"/>
        <a:ext cx="680567" cy="680567"/>
      </dsp:txXfrm>
    </dsp:sp>
    <dsp:sp modelId="{A83DF040-9199-4D88-8427-B593BB530BDB}">
      <dsp:nvSpPr>
        <dsp:cNvPr id="0" name=""/>
        <dsp:cNvSpPr/>
      </dsp:nvSpPr>
      <dsp:spPr>
        <a:xfrm rot="6750000">
          <a:off x="5123800" y="2869915"/>
          <a:ext cx="256131" cy="324832"/>
        </a:xfrm>
        <a:prstGeom prst="rightArrow">
          <a:avLst>
            <a:gd name="adj1" fmla="val 60000"/>
            <a:gd name="adj2" fmla="val 50000"/>
          </a:avLst>
        </a:prstGeom>
        <a:solidFill>
          <a:srgbClr val="C0000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400" kern="1200"/>
        </a:p>
      </dsp:txBody>
      <dsp:txXfrm rot="10800000">
        <a:off x="5176922" y="2899386"/>
        <a:ext cx="179292" cy="194900"/>
      </dsp:txXfrm>
    </dsp:sp>
    <dsp:sp modelId="{E500A272-291A-4957-8761-37FA8414669A}">
      <dsp:nvSpPr>
        <dsp:cNvPr id="0" name=""/>
        <dsp:cNvSpPr/>
      </dsp:nvSpPr>
      <dsp:spPr>
        <a:xfrm>
          <a:off x="4491228" y="3225637"/>
          <a:ext cx="962467" cy="962467"/>
        </a:xfrm>
        <a:prstGeom prst="ellipse">
          <a:avLst/>
        </a:prstGeom>
        <a:solidFill>
          <a:srgbClr val="C00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/>
            <a:t>Converted Accounts</a:t>
          </a:r>
        </a:p>
      </dsp:txBody>
      <dsp:txXfrm>
        <a:off x="4632178" y="3366587"/>
        <a:ext cx="680567" cy="680567"/>
      </dsp:txXfrm>
    </dsp:sp>
    <dsp:sp modelId="{0972CEA0-7160-420C-8DC6-A66BC3602E43}">
      <dsp:nvSpPr>
        <dsp:cNvPr id="0" name=""/>
        <dsp:cNvSpPr/>
      </dsp:nvSpPr>
      <dsp:spPr>
        <a:xfrm rot="9450000">
          <a:off x="4183251" y="3818310"/>
          <a:ext cx="256131" cy="324832"/>
        </a:xfrm>
        <a:prstGeom prst="rightArrow">
          <a:avLst>
            <a:gd name="adj1" fmla="val 60000"/>
            <a:gd name="adj2" fmla="val 50000"/>
          </a:avLst>
        </a:prstGeom>
        <a:solidFill>
          <a:srgbClr val="C0000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400" kern="1200"/>
        </a:p>
      </dsp:txBody>
      <dsp:txXfrm rot="10800000">
        <a:off x="4257165" y="3868573"/>
        <a:ext cx="179292" cy="194900"/>
      </dsp:txXfrm>
    </dsp:sp>
    <dsp:sp modelId="{0D11F444-F5E1-46FB-9EDB-EEFDFA3F28C0}">
      <dsp:nvSpPr>
        <dsp:cNvPr id="0" name=""/>
        <dsp:cNvSpPr/>
      </dsp:nvSpPr>
      <dsp:spPr>
        <a:xfrm>
          <a:off x="3155543" y="3778896"/>
          <a:ext cx="962467" cy="962467"/>
        </a:xfrm>
        <a:prstGeom prst="ellipse">
          <a:avLst/>
        </a:prstGeom>
        <a:solidFill>
          <a:srgbClr val="C00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/>
            <a:t>Converted Opportunities</a:t>
          </a:r>
        </a:p>
      </dsp:txBody>
      <dsp:txXfrm>
        <a:off x="3296493" y="3919846"/>
        <a:ext cx="680567" cy="680567"/>
      </dsp:txXfrm>
    </dsp:sp>
    <dsp:sp modelId="{1EEEC6A5-C0A4-408B-9D1D-EBF644BE8053}">
      <dsp:nvSpPr>
        <dsp:cNvPr id="0" name=""/>
        <dsp:cNvSpPr/>
      </dsp:nvSpPr>
      <dsp:spPr>
        <a:xfrm rot="12150000">
          <a:off x="2847566" y="3823858"/>
          <a:ext cx="256131" cy="324832"/>
        </a:xfrm>
        <a:prstGeom prst="rightArrow">
          <a:avLst>
            <a:gd name="adj1" fmla="val 60000"/>
            <a:gd name="adj2" fmla="val 50000"/>
          </a:avLst>
        </a:prstGeom>
        <a:solidFill>
          <a:srgbClr val="C0000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400" kern="1200"/>
        </a:p>
      </dsp:txBody>
      <dsp:txXfrm rot="10800000">
        <a:off x="2921480" y="3903527"/>
        <a:ext cx="179292" cy="194900"/>
      </dsp:txXfrm>
    </dsp:sp>
    <dsp:sp modelId="{60809F1A-3D0F-474C-B653-2755B0058B1C}">
      <dsp:nvSpPr>
        <dsp:cNvPr id="0" name=""/>
        <dsp:cNvSpPr/>
      </dsp:nvSpPr>
      <dsp:spPr>
        <a:xfrm>
          <a:off x="1819858" y="3225637"/>
          <a:ext cx="962467" cy="962467"/>
        </a:xfrm>
        <a:prstGeom prst="ellipse">
          <a:avLst/>
        </a:prstGeom>
        <a:solidFill>
          <a:srgbClr val="C00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/>
            <a:t>Lead By Source</a:t>
          </a:r>
        </a:p>
      </dsp:txBody>
      <dsp:txXfrm>
        <a:off x="1960808" y="3366587"/>
        <a:ext cx="680567" cy="680567"/>
      </dsp:txXfrm>
    </dsp:sp>
    <dsp:sp modelId="{D6D42E4E-C84B-4F25-B127-158026C44592}">
      <dsp:nvSpPr>
        <dsp:cNvPr id="0" name=""/>
        <dsp:cNvSpPr/>
      </dsp:nvSpPr>
      <dsp:spPr>
        <a:xfrm rot="14850000">
          <a:off x="1899171" y="2883309"/>
          <a:ext cx="256131" cy="324832"/>
        </a:xfrm>
        <a:prstGeom prst="rightArrow">
          <a:avLst>
            <a:gd name="adj1" fmla="val 60000"/>
            <a:gd name="adj2" fmla="val 50000"/>
          </a:avLst>
        </a:prstGeom>
        <a:solidFill>
          <a:srgbClr val="C0000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400" kern="1200"/>
        </a:p>
      </dsp:txBody>
      <dsp:txXfrm rot="10800000">
        <a:off x="1952293" y="2983770"/>
        <a:ext cx="179292" cy="194900"/>
      </dsp:txXfrm>
    </dsp:sp>
    <dsp:sp modelId="{C2D10C0A-9584-4962-822D-129BC93DA85F}">
      <dsp:nvSpPr>
        <dsp:cNvPr id="0" name=""/>
        <dsp:cNvSpPr/>
      </dsp:nvSpPr>
      <dsp:spPr>
        <a:xfrm>
          <a:off x="1266599" y="1889952"/>
          <a:ext cx="962467" cy="962467"/>
        </a:xfrm>
        <a:prstGeom prst="ellipse">
          <a:avLst/>
        </a:prstGeom>
        <a:solidFill>
          <a:srgbClr val="C00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/>
            <a:t>Lead By industry</a:t>
          </a:r>
        </a:p>
      </dsp:txBody>
      <dsp:txXfrm>
        <a:off x="1407549" y="2030902"/>
        <a:ext cx="680567" cy="680567"/>
      </dsp:txXfrm>
    </dsp:sp>
    <dsp:sp modelId="{C02884A2-FB93-49AD-8CCA-39EB3554FCD6}">
      <dsp:nvSpPr>
        <dsp:cNvPr id="0" name=""/>
        <dsp:cNvSpPr/>
      </dsp:nvSpPr>
      <dsp:spPr>
        <a:xfrm rot="17550000">
          <a:off x="1893622" y="1547624"/>
          <a:ext cx="256131" cy="324832"/>
        </a:xfrm>
        <a:prstGeom prst="rightArrow">
          <a:avLst>
            <a:gd name="adj1" fmla="val 60000"/>
            <a:gd name="adj2" fmla="val 50000"/>
          </a:avLst>
        </a:prstGeom>
        <a:solidFill>
          <a:srgbClr val="C0000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400" kern="1200"/>
        </a:p>
      </dsp:txBody>
      <dsp:txXfrm>
        <a:off x="1917339" y="1648085"/>
        <a:ext cx="179292" cy="194900"/>
      </dsp:txXfrm>
    </dsp:sp>
    <dsp:sp modelId="{84A2D575-3335-45E3-8BBD-2DEA5236E65D}">
      <dsp:nvSpPr>
        <dsp:cNvPr id="0" name=""/>
        <dsp:cNvSpPr/>
      </dsp:nvSpPr>
      <dsp:spPr>
        <a:xfrm>
          <a:off x="1819858" y="554267"/>
          <a:ext cx="962467" cy="962467"/>
        </a:xfrm>
        <a:prstGeom prst="ellipse">
          <a:avLst/>
        </a:prstGeom>
        <a:solidFill>
          <a:srgbClr val="C00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/>
            <a:t>Lead by Stage</a:t>
          </a:r>
        </a:p>
      </dsp:txBody>
      <dsp:txXfrm>
        <a:off x="1960808" y="695217"/>
        <a:ext cx="680567" cy="680567"/>
      </dsp:txXfrm>
    </dsp:sp>
    <dsp:sp modelId="{6FC285AA-8CE0-4B6B-936F-1630EADF6BCB}">
      <dsp:nvSpPr>
        <dsp:cNvPr id="0" name=""/>
        <dsp:cNvSpPr/>
      </dsp:nvSpPr>
      <dsp:spPr>
        <a:xfrm rot="20250000">
          <a:off x="2834171" y="599229"/>
          <a:ext cx="256131" cy="324832"/>
        </a:xfrm>
        <a:prstGeom prst="rightArrow">
          <a:avLst>
            <a:gd name="adj1" fmla="val 60000"/>
            <a:gd name="adj2" fmla="val 50000"/>
          </a:avLst>
        </a:prstGeom>
        <a:solidFill>
          <a:srgbClr val="C0000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400" kern="1200"/>
        </a:p>
      </dsp:txBody>
      <dsp:txXfrm>
        <a:off x="2837096" y="678898"/>
        <a:ext cx="179292" cy="1949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C9B926-D974-410F-9A1F-675E6021E70F}">
      <dsp:nvSpPr>
        <dsp:cNvPr id="0" name=""/>
        <dsp:cNvSpPr/>
      </dsp:nvSpPr>
      <dsp:spPr>
        <a:xfrm>
          <a:off x="2633" y="364761"/>
          <a:ext cx="2088869" cy="2924417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2856" tIns="330200" rIns="162856" bIns="330200" numCol="1" spcCol="1270" anchor="t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/>
            <a:t>- Optimize Inside Sales and Website channels for further growth</a:t>
          </a:r>
        </a:p>
      </dsp:txBody>
      <dsp:txXfrm>
        <a:off x="2633" y="1476040"/>
        <a:ext cx="2088869" cy="1754650"/>
      </dsp:txXfrm>
    </dsp:sp>
    <dsp:sp modelId="{90D84E2A-9F2B-448E-8596-B34F533FDE85}">
      <dsp:nvSpPr>
        <dsp:cNvPr id="0" name=""/>
        <dsp:cNvSpPr/>
      </dsp:nvSpPr>
      <dsp:spPr>
        <a:xfrm>
          <a:off x="608405" y="657203"/>
          <a:ext cx="877325" cy="877325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400" tIns="12700" rIns="68400" bIns="12700" numCol="1" spcCol="1270" anchor="ctr" anchorCtr="0">
          <a:noAutofit/>
        </a:bodyPr>
        <a:lstStyle/>
        <a:p>
          <a:pPr lvl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400" kern="1200"/>
            <a:t>1</a:t>
          </a:r>
        </a:p>
      </dsp:txBody>
      <dsp:txXfrm>
        <a:off x="736886" y="785684"/>
        <a:ext cx="620363" cy="620363"/>
      </dsp:txXfrm>
    </dsp:sp>
    <dsp:sp modelId="{B7917CD7-2FB6-4310-9508-A03DA32EF498}">
      <dsp:nvSpPr>
        <dsp:cNvPr id="0" name=""/>
        <dsp:cNvSpPr/>
      </dsp:nvSpPr>
      <dsp:spPr>
        <a:xfrm>
          <a:off x="2633" y="3289107"/>
          <a:ext cx="2088869" cy="72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3EF48E3-978B-43D5-A394-33F527125361}">
      <dsp:nvSpPr>
        <dsp:cNvPr id="0" name=""/>
        <dsp:cNvSpPr/>
      </dsp:nvSpPr>
      <dsp:spPr>
        <a:xfrm>
          <a:off x="2300389" y="364761"/>
          <a:ext cx="2088869" cy="2924417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2856" tIns="330200" rIns="162856" bIns="330200" numCol="1" spcCol="1270" anchor="t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/>
            <a:t>- Improve conversion rates by reducing Closed Lost numbers</a:t>
          </a:r>
        </a:p>
      </dsp:txBody>
      <dsp:txXfrm>
        <a:off x="2300389" y="1476040"/>
        <a:ext cx="2088869" cy="1754650"/>
      </dsp:txXfrm>
    </dsp:sp>
    <dsp:sp modelId="{CAE9C855-0C43-48DF-971E-8071830F00A8}">
      <dsp:nvSpPr>
        <dsp:cNvPr id="0" name=""/>
        <dsp:cNvSpPr/>
      </dsp:nvSpPr>
      <dsp:spPr>
        <a:xfrm>
          <a:off x="2906161" y="657203"/>
          <a:ext cx="877325" cy="877325"/>
        </a:xfrm>
        <a:prstGeom prst="ellips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400" tIns="12700" rIns="68400" bIns="12700" numCol="1" spcCol="1270" anchor="ctr" anchorCtr="0">
          <a:noAutofit/>
        </a:bodyPr>
        <a:lstStyle/>
        <a:p>
          <a:pPr lvl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400" kern="1200"/>
            <a:t>2</a:t>
          </a:r>
        </a:p>
      </dsp:txBody>
      <dsp:txXfrm>
        <a:off x="3034642" y="785684"/>
        <a:ext cx="620363" cy="620363"/>
      </dsp:txXfrm>
    </dsp:sp>
    <dsp:sp modelId="{5B95D6DE-75B3-4BD6-96C1-D629981C4E1F}">
      <dsp:nvSpPr>
        <dsp:cNvPr id="0" name=""/>
        <dsp:cNvSpPr/>
      </dsp:nvSpPr>
      <dsp:spPr>
        <a:xfrm>
          <a:off x="2300389" y="3289107"/>
          <a:ext cx="2088869" cy="72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5634288-E2C6-47AE-8F03-D8C11041E8E3}">
      <dsp:nvSpPr>
        <dsp:cNvPr id="0" name=""/>
        <dsp:cNvSpPr/>
      </dsp:nvSpPr>
      <dsp:spPr>
        <a:xfrm>
          <a:off x="4598145" y="364761"/>
          <a:ext cx="2088869" cy="2924417"/>
        </a:xfrm>
        <a:prstGeom prst="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2856" tIns="330200" rIns="162856" bIns="330200" numCol="1" spcCol="1270" anchor="t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/>
            <a:t>- Leverage successful industry segments (Safety &amp; Life Sciences)</a:t>
          </a:r>
        </a:p>
      </dsp:txBody>
      <dsp:txXfrm>
        <a:off x="4598145" y="1476040"/>
        <a:ext cx="2088869" cy="1754650"/>
      </dsp:txXfrm>
    </dsp:sp>
    <dsp:sp modelId="{B0EDEFD5-8481-4A04-89B4-DDC2C1A6903B}">
      <dsp:nvSpPr>
        <dsp:cNvPr id="0" name=""/>
        <dsp:cNvSpPr/>
      </dsp:nvSpPr>
      <dsp:spPr>
        <a:xfrm>
          <a:off x="5203917" y="657203"/>
          <a:ext cx="877325" cy="877325"/>
        </a:xfrm>
        <a:prstGeom prst="ellips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6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400" tIns="12700" rIns="68400" bIns="12700" numCol="1" spcCol="1270" anchor="ctr" anchorCtr="0">
          <a:noAutofit/>
        </a:bodyPr>
        <a:lstStyle/>
        <a:p>
          <a:pPr lvl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400" kern="1200"/>
            <a:t>3</a:t>
          </a:r>
        </a:p>
      </dsp:txBody>
      <dsp:txXfrm>
        <a:off x="5332398" y="785684"/>
        <a:ext cx="620363" cy="620363"/>
      </dsp:txXfrm>
    </dsp:sp>
    <dsp:sp modelId="{D1B3B204-A093-4498-A401-25DD7E37733F}">
      <dsp:nvSpPr>
        <dsp:cNvPr id="0" name=""/>
        <dsp:cNvSpPr/>
      </dsp:nvSpPr>
      <dsp:spPr>
        <a:xfrm>
          <a:off x="4598145" y="3289107"/>
          <a:ext cx="2088869" cy="72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56C6350-AE1D-47E0-A2B9-A39DFF85E1D1}">
      <dsp:nvSpPr>
        <dsp:cNvPr id="0" name=""/>
        <dsp:cNvSpPr/>
      </dsp:nvSpPr>
      <dsp:spPr>
        <a:xfrm>
          <a:off x="6895901" y="364761"/>
          <a:ext cx="2088869" cy="2924417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2856" tIns="330200" rIns="162856" bIns="330200" numCol="1" spcCol="1270" anchor="t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/>
            <a:t>- Consider diversifying or improving underperforming lead sources</a:t>
          </a:r>
        </a:p>
      </dsp:txBody>
      <dsp:txXfrm>
        <a:off x="6895901" y="1476040"/>
        <a:ext cx="2088869" cy="1754650"/>
      </dsp:txXfrm>
    </dsp:sp>
    <dsp:sp modelId="{F4D3D29F-0D79-4714-9661-AF6DD48375A8}">
      <dsp:nvSpPr>
        <dsp:cNvPr id="0" name=""/>
        <dsp:cNvSpPr/>
      </dsp:nvSpPr>
      <dsp:spPr>
        <a:xfrm>
          <a:off x="7501673" y="657203"/>
          <a:ext cx="877325" cy="877325"/>
        </a:xfrm>
        <a:prstGeom prst="ellips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400" tIns="12700" rIns="68400" bIns="12700" numCol="1" spcCol="1270" anchor="ctr" anchorCtr="0">
          <a:noAutofit/>
        </a:bodyPr>
        <a:lstStyle/>
        <a:p>
          <a:pPr lvl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400" kern="1200"/>
            <a:t>4</a:t>
          </a:r>
        </a:p>
      </dsp:txBody>
      <dsp:txXfrm>
        <a:off x="7630154" y="785684"/>
        <a:ext cx="620363" cy="620363"/>
      </dsp:txXfrm>
    </dsp:sp>
    <dsp:sp modelId="{770B05E2-A075-46D8-909B-BD06A16C72A4}">
      <dsp:nvSpPr>
        <dsp:cNvPr id="0" name=""/>
        <dsp:cNvSpPr/>
      </dsp:nvSpPr>
      <dsp:spPr>
        <a:xfrm>
          <a:off x="6895901" y="3289107"/>
          <a:ext cx="2088869" cy="72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 xmlns="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 xmlns="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6/7/layout/BasicLinearProcessNumbered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 xmlns="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584B9F-4299-4CED-8899-31979F9BE75A}" type="datetimeFigureOut">
              <a:rPr lang="en-IN" smtClean="0"/>
              <a:t>30-05-2025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416BB0-2C60-4390-982D-A9278F55C9F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039598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gd1e87cec61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8" name="Google Shape;1088;gd1e87cec61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g1161f6db217_0_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1" name="Google Shape;1061;g1161f6db217_0_3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g1161f6db217_0_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1" name="Google Shape;1061;g1161f6db217_0_3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004284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g1161f6db217_0_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1" name="Google Shape;1061;g1161f6db217_0_3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91467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9">
          <a:extLst>
            <a:ext uri="{FF2B5EF4-FFF2-40B4-BE49-F238E27FC236}">
              <a16:creationId xmlns:a16="http://schemas.microsoft.com/office/drawing/2014/main" id="{F5C76BD7-A4CB-A0A6-5C5A-9A7BC5C8DC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g1161f6db217_0_321:notes">
            <a:extLst>
              <a:ext uri="{FF2B5EF4-FFF2-40B4-BE49-F238E27FC236}">
                <a16:creationId xmlns:a16="http://schemas.microsoft.com/office/drawing/2014/main" id="{A86D31DB-D95F-2DDE-F3B1-83D993D2591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1" name="Google Shape;1061;g1161f6db217_0_321:notes">
            <a:extLst>
              <a:ext uri="{FF2B5EF4-FFF2-40B4-BE49-F238E27FC236}">
                <a16:creationId xmlns:a16="http://schemas.microsoft.com/office/drawing/2014/main" id="{4C363AAD-D987-9A50-491F-B149F9F4174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42303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9">
          <a:extLst>
            <a:ext uri="{FF2B5EF4-FFF2-40B4-BE49-F238E27FC236}">
              <a16:creationId xmlns:a16="http://schemas.microsoft.com/office/drawing/2014/main" id="{FB3699FB-EFA2-A716-7677-FFD2E74B9F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g1161f6db217_0_321:notes">
            <a:extLst>
              <a:ext uri="{FF2B5EF4-FFF2-40B4-BE49-F238E27FC236}">
                <a16:creationId xmlns:a16="http://schemas.microsoft.com/office/drawing/2014/main" id="{DC38A2A8-9424-2AB3-FE81-2FD2715C89D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1" name="Google Shape;1061;g1161f6db217_0_321:notes">
            <a:extLst>
              <a:ext uri="{FF2B5EF4-FFF2-40B4-BE49-F238E27FC236}">
                <a16:creationId xmlns:a16="http://schemas.microsoft.com/office/drawing/2014/main" id="{9547372B-66F9-FF06-91E5-4A198A25730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60905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g1161f6db217_0_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1" name="Google Shape;1061;g1161f6db217_0_3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620204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5/30/2025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1926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5/30/2025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6322568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5/30/2025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7600816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6">
  <p:cSld name="Title and text 6">
    <p:spTree>
      <p:nvGrpSpPr>
        <p:cNvPr id="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53"/>
          <p:cNvSpPr txBox="1">
            <a:spLocks noGrp="1"/>
          </p:cNvSpPr>
          <p:nvPr>
            <p:ph type="title"/>
          </p:nvPr>
        </p:nvSpPr>
        <p:spPr>
          <a:xfrm flipH="1">
            <a:off x="2657600" y="1872617"/>
            <a:ext cx="6876800" cy="14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8666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8666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8666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8666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8666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8666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8666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8666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8666"/>
            </a:lvl9pPr>
          </a:lstStyle>
          <a:p>
            <a:endParaRPr/>
          </a:p>
        </p:txBody>
      </p:sp>
      <p:sp>
        <p:nvSpPr>
          <p:cNvPr id="773" name="Google Shape;773;p53"/>
          <p:cNvSpPr txBox="1">
            <a:spLocks noGrp="1"/>
          </p:cNvSpPr>
          <p:nvPr>
            <p:ph type="body" idx="1"/>
          </p:nvPr>
        </p:nvSpPr>
        <p:spPr>
          <a:xfrm flipH="1">
            <a:off x="3996800" y="3184049"/>
            <a:ext cx="4198400" cy="166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7412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667"/>
            </a:lvl1pPr>
            <a:lvl2pPr marL="1219170" lvl="1" indent="-47412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000"/>
              <a:buChar char="○"/>
              <a:defRPr sz="2667"/>
            </a:lvl2pPr>
            <a:lvl3pPr marL="1828754" lvl="2" indent="-47412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000"/>
              <a:buChar char="■"/>
              <a:defRPr sz="2667"/>
            </a:lvl3pPr>
            <a:lvl4pPr marL="2438339" lvl="3" indent="-47412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000"/>
              <a:buChar char="●"/>
              <a:defRPr sz="2667"/>
            </a:lvl4pPr>
            <a:lvl5pPr marL="3047924" lvl="4" indent="-47412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000"/>
              <a:buChar char="○"/>
              <a:defRPr sz="2667"/>
            </a:lvl5pPr>
            <a:lvl6pPr marL="3657509" lvl="5" indent="-47412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000"/>
              <a:buChar char="■"/>
              <a:defRPr sz="2667"/>
            </a:lvl6pPr>
            <a:lvl7pPr marL="4267093" lvl="6" indent="-47412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000"/>
              <a:buChar char="●"/>
              <a:defRPr sz="2667"/>
            </a:lvl7pPr>
            <a:lvl8pPr marL="4876678" lvl="7" indent="-47412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000"/>
              <a:buChar char="○"/>
              <a:defRPr sz="2667"/>
            </a:lvl8pPr>
            <a:lvl9pPr marL="5486263" lvl="8" indent="-474121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2000"/>
              <a:buChar char="■"/>
              <a:defRPr sz="2667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984376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1">
  <p:cSld name="Table of contents 1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4"/>
          <p:cNvSpPr txBox="1">
            <a:spLocks noGrp="1"/>
          </p:cNvSpPr>
          <p:nvPr>
            <p:ph type="title" hasCustomPrompt="1"/>
          </p:nvPr>
        </p:nvSpPr>
        <p:spPr>
          <a:xfrm>
            <a:off x="3353884" y="3481664"/>
            <a:ext cx="2126400" cy="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96" name="Google Shape;196;p14"/>
          <p:cNvSpPr txBox="1">
            <a:spLocks noGrp="1"/>
          </p:cNvSpPr>
          <p:nvPr>
            <p:ph type="title" idx="2" hasCustomPrompt="1"/>
          </p:nvPr>
        </p:nvSpPr>
        <p:spPr>
          <a:xfrm>
            <a:off x="6711717" y="3481664"/>
            <a:ext cx="2126400" cy="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97" name="Google Shape;197;p14"/>
          <p:cNvSpPr txBox="1">
            <a:spLocks noGrp="1"/>
          </p:cNvSpPr>
          <p:nvPr>
            <p:ph type="subTitle" idx="1"/>
          </p:nvPr>
        </p:nvSpPr>
        <p:spPr>
          <a:xfrm>
            <a:off x="958400" y="2188800"/>
            <a:ext cx="3559600" cy="5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27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198" name="Google Shape;198;p14"/>
          <p:cNvSpPr txBox="1">
            <a:spLocks noGrp="1"/>
          </p:cNvSpPr>
          <p:nvPr>
            <p:ph type="subTitle" idx="3"/>
          </p:nvPr>
        </p:nvSpPr>
        <p:spPr>
          <a:xfrm>
            <a:off x="1163367" y="2875467"/>
            <a:ext cx="3149600" cy="91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9" name="Google Shape;199;p14"/>
          <p:cNvSpPr txBox="1">
            <a:spLocks noGrp="1"/>
          </p:cNvSpPr>
          <p:nvPr>
            <p:ph type="subTitle" idx="4"/>
          </p:nvPr>
        </p:nvSpPr>
        <p:spPr>
          <a:xfrm>
            <a:off x="4316200" y="2188800"/>
            <a:ext cx="3559600" cy="5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27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200" name="Google Shape;200;p14"/>
          <p:cNvSpPr txBox="1">
            <a:spLocks noGrp="1"/>
          </p:cNvSpPr>
          <p:nvPr>
            <p:ph type="subTitle" idx="5"/>
          </p:nvPr>
        </p:nvSpPr>
        <p:spPr>
          <a:xfrm>
            <a:off x="4521200" y="2875493"/>
            <a:ext cx="3149600" cy="91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14"/>
          <p:cNvSpPr txBox="1">
            <a:spLocks noGrp="1"/>
          </p:cNvSpPr>
          <p:nvPr>
            <p:ph type="subTitle" idx="6"/>
          </p:nvPr>
        </p:nvSpPr>
        <p:spPr>
          <a:xfrm>
            <a:off x="7674000" y="2188800"/>
            <a:ext cx="3559600" cy="5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27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202" name="Google Shape;202;p14"/>
          <p:cNvSpPr txBox="1">
            <a:spLocks noGrp="1"/>
          </p:cNvSpPr>
          <p:nvPr>
            <p:ph type="subTitle" idx="7"/>
          </p:nvPr>
        </p:nvSpPr>
        <p:spPr>
          <a:xfrm>
            <a:off x="7851233" y="2875467"/>
            <a:ext cx="3149600" cy="91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3" name="Google Shape;203;p14"/>
          <p:cNvSpPr txBox="1">
            <a:spLocks noGrp="1"/>
          </p:cNvSpPr>
          <p:nvPr>
            <p:ph type="subTitle" idx="8"/>
          </p:nvPr>
        </p:nvSpPr>
        <p:spPr>
          <a:xfrm>
            <a:off x="2355700" y="4140133"/>
            <a:ext cx="4122800" cy="5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27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204" name="Google Shape;204;p14"/>
          <p:cNvSpPr txBox="1">
            <a:spLocks noGrp="1"/>
          </p:cNvSpPr>
          <p:nvPr>
            <p:ph type="subTitle" idx="9"/>
          </p:nvPr>
        </p:nvSpPr>
        <p:spPr>
          <a:xfrm>
            <a:off x="2842300" y="4826827"/>
            <a:ext cx="3149600" cy="91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14"/>
          <p:cNvSpPr txBox="1">
            <a:spLocks noGrp="1"/>
          </p:cNvSpPr>
          <p:nvPr>
            <p:ph type="subTitle" idx="13"/>
          </p:nvPr>
        </p:nvSpPr>
        <p:spPr>
          <a:xfrm>
            <a:off x="5995133" y="4140133"/>
            <a:ext cx="3559600" cy="5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27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206" name="Google Shape;206;p14"/>
          <p:cNvSpPr txBox="1">
            <a:spLocks noGrp="1"/>
          </p:cNvSpPr>
          <p:nvPr>
            <p:ph type="subTitle" idx="14"/>
          </p:nvPr>
        </p:nvSpPr>
        <p:spPr>
          <a:xfrm>
            <a:off x="6200133" y="4826800"/>
            <a:ext cx="3149600" cy="91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7" name="Google Shape;207;p14"/>
          <p:cNvSpPr txBox="1">
            <a:spLocks noGrp="1"/>
          </p:cNvSpPr>
          <p:nvPr>
            <p:ph type="title" idx="15" hasCustomPrompt="1"/>
          </p:nvPr>
        </p:nvSpPr>
        <p:spPr>
          <a:xfrm>
            <a:off x="1674967" y="1509656"/>
            <a:ext cx="2126400" cy="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08" name="Google Shape;208;p14"/>
          <p:cNvSpPr txBox="1">
            <a:spLocks noGrp="1"/>
          </p:cNvSpPr>
          <p:nvPr>
            <p:ph type="title" idx="16" hasCustomPrompt="1"/>
          </p:nvPr>
        </p:nvSpPr>
        <p:spPr>
          <a:xfrm>
            <a:off x="5032800" y="1509656"/>
            <a:ext cx="2126400" cy="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09" name="Google Shape;209;p14"/>
          <p:cNvSpPr txBox="1">
            <a:spLocks noGrp="1"/>
          </p:cNvSpPr>
          <p:nvPr>
            <p:ph type="title" idx="17" hasCustomPrompt="1"/>
          </p:nvPr>
        </p:nvSpPr>
        <p:spPr>
          <a:xfrm>
            <a:off x="8390633" y="1509656"/>
            <a:ext cx="2126400" cy="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16" name="Google Shape;216;p14"/>
          <p:cNvSpPr txBox="1">
            <a:spLocks noGrp="1"/>
          </p:cNvSpPr>
          <p:nvPr>
            <p:ph type="title" idx="18"/>
          </p:nvPr>
        </p:nvSpPr>
        <p:spPr>
          <a:xfrm>
            <a:off x="3636000" y="484367"/>
            <a:ext cx="4920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362281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5/30/2025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6162556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5/30/2025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11190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5/30/2025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8326706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5/30/2025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5157281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5/30/2025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2598470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5/30/2025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93209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5/30/2025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67503" cy="320040"/>
          </a:xfrm>
        </p:spPr>
        <p:txBody>
          <a:bodyPr/>
          <a:lstStyle>
            <a:lvl1pPr>
              <a:defRPr>
                <a:solidFill>
                  <a:srgbClr val="FFFFFF">
                    <a:alpha val="69804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2138557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90000"/>
                  </a:srgbClr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B61BEF0D-F0BB-DE4B-95CE-6DB70DBA9567}" type="datetimeFigureOut">
              <a:rPr lang="en-US" smtClean="0"/>
              <a:pPr/>
              <a:t>5/30/2025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8523" y="6236208"/>
            <a:ext cx="5103729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5536562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chemeClr val="bg1"/>
          </a:solidFill>
          <a:ln w="317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5/30/2025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9526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92" r:id="rId1"/>
    <p:sldLayoutId id="2147483993" r:id="rId2"/>
    <p:sldLayoutId id="2147483994" r:id="rId3"/>
    <p:sldLayoutId id="2147483995" r:id="rId4"/>
    <p:sldLayoutId id="2147483996" r:id="rId5"/>
    <p:sldLayoutId id="2147483997" r:id="rId6"/>
    <p:sldLayoutId id="2147483998" r:id="rId7"/>
    <p:sldLayoutId id="2147483999" r:id="rId8"/>
    <p:sldLayoutId id="2147484000" r:id="rId9"/>
    <p:sldLayoutId id="2147484001" r:id="rId10"/>
    <p:sldLayoutId id="2147484002" r:id="rId11"/>
    <p:sldLayoutId id="2147484003" r:id="rId12"/>
    <p:sldLayoutId id="2147484004" r:id="rId13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/><Relationship Id="rId3" Type="http://schemas.openxmlformats.org/officeDocument/2006/relationships/diagramLayout" Target="../diagrams/layout2.xml"/><Relationship Id="rId7" Type="http://schemas.openxmlformats.org/officeDocument/2006/relationships/diagramData" Target="../diagrams/data3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11" Type="http://schemas.microsoft.com/office/2007/relationships/diagramDrawing" Target="../diagrams/drawing3.xml"/><Relationship Id="rId5" Type="http://schemas.openxmlformats.org/officeDocument/2006/relationships/diagramColors" Target="../diagrams/colors2.xml"/><Relationship Id="rId10" Type="http://schemas.openxmlformats.org/officeDocument/2006/relationships/diagramColors" Target="../diagrams/colors3.xml"/><Relationship Id="rId4" Type="http://schemas.openxmlformats.org/officeDocument/2006/relationships/diagramQuickStyle" Target="../diagrams/quickStyle2.xml"/><Relationship Id="rId9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97977" y="1916723"/>
            <a:ext cx="933743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9170">
              <a:buClr>
                <a:srgbClr val="1A4568"/>
              </a:buClr>
            </a:pPr>
            <a:r>
              <a:rPr lang="en-IN" sz="4800" b="1" kern="0" dirty="0">
                <a:solidFill>
                  <a:srgbClr val="002060"/>
                </a:solidFill>
              </a:rPr>
              <a:t>CRM ANALYTICS</a:t>
            </a:r>
          </a:p>
          <a:p>
            <a:pPr algn="ctr" defTabSz="1219170">
              <a:buClr>
                <a:srgbClr val="1A4568"/>
              </a:buClr>
            </a:pPr>
            <a:r>
              <a:rPr lang="en-IN" sz="3600" b="1" kern="0" dirty="0">
                <a:solidFill>
                  <a:srgbClr val="002060"/>
                </a:solidFill>
              </a:rPr>
              <a:t>( Excel, Power BI, SQL, Tableau </a:t>
            </a:r>
            <a:r>
              <a:rPr lang="en-IN" sz="3600" b="1" kern="0" dirty="0" smtClean="0">
                <a:solidFill>
                  <a:srgbClr val="002060"/>
                </a:solidFill>
              </a:rPr>
              <a:t>)</a:t>
            </a:r>
            <a:endParaRPr lang="en-IN" sz="3600" b="1" kern="0" dirty="0">
              <a:solidFill>
                <a:srgbClr val="00206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027001" y="3301718"/>
            <a:ext cx="20793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002060"/>
                </a:solidFill>
              </a:rPr>
              <a:t>Group 2</a:t>
            </a:r>
            <a:endParaRPr lang="en-US" sz="3600" b="1" dirty="0">
              <a:solidFill>
                <a:srgbClr val="00206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034504" y="4970244"/>
            <a:ext cx="1175239" cy="12031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defRPr lang="en-US" sz="1400" dirty="0"/>
            </a:pPr>
            <a:r>
              <a:rPr lang="en-US" sz="1600" dirty="0">
                <a:solidFill>
                  <a:srgbClr val="002060"/>
                </a:solidFill>
              </a:rPr>
              <a:t>Suhasnee</a:t>
            </a:r>
          </a:p>
          <a:p>
            <a:pPr>
              <a:lnSpc>
                <a:spcPct val="115000"/>
              </a:lnSpc>
              <a:defRPr lang="en-US" sz="1400" dirty="0"/>
            </a:pPr>
            <a:r>
              <a:rPr lang="en-US" sz="1600" dirty="0">
                <a:solidFill>
                  <a:srgbClr val="002060"/>
                </a:solidFill>
              </a:rPr>
              <a:t>Kavya</a:t>
            </a:r>
          </a:p>
          <a:p>
            <a:pPr>
              <a:lnSpc>
                <a:spcPct val="115000"/>
              </a:lnSpc>
              <a:defRPr lang="en-US" sz="1400" dirty="0"/>
            </a:pPr>
            <a:r>
              <a:rPr lang="en-US" sz="1600" dirty="0">
                <a:solidFill>
                  <a:srgbClr val="002060"/>
                </a:solidFill>
              </a:rPr>
              <a:t>Shanthi Sri</a:t>
            </a:r>
          </a:p>
          <a:p>
            <a:pPr>
              <a:lnSpc>
                <a:spcPct val="115000"/>
              </a:lnSpc>
              <a:defRPr lang="en-US" sz="1400" dirty="0"/>
            </a:pPr>
            <a:r>
              <a:rPr lang="en-US" sz="1600" dirty="0">
                <a:solidFill>
                  <a:srgbClr val="002060"/>
                </a:solidFill>
              </a:rPr>
              <a:t>Madhuri         </a:t>
            </a:r>
          </a:p>
        </p:txBody>
      </p:sp>
      <p:sp>
        <p:nvSpPr>
          <p:cNvPr id="5" name="Rectangle 4"/>
          <p:cNvSpPr/>
          <p:nvPr/>
        </p:nvSpPr>
        <p:spPr>
          <a:xfrm>
            <a:off x="10209743" y="4970244"/>
            <a:ext cx="1462454" cy="12249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defRPr lang="en-US" sz="1400" dirty="0"/>
            </a:pPr>
            <a:r>
              <a:rPr lang="en-US" sz="1600" dirty="0">
                <a:solidFill>
                  <a:srgbClr val="002060"/>
                </a:solidFill>
              </a:rPr>
              <a:t>Rakesh</a:t>
            </a:r>
          </a:p>
          <a:p>
            <a:pPr>
              <a:lnSpc>
                <a:spcPct val="115000"/>
              </a:lnSpc>
              <a:defRPr lang="en-US" sz="1400" dirty="0"/>
            </a:pPr>
            <a:r>
              <a:rPr lang="en-US" sz="1600" dirty="0">
                <a:solidFill>
                  <a:srgbClr val="002060"/>
                </a:solidFill>
              </a:rPr>
              <a:t>Raju Sura</a:t>
            </a:r>
          </a:p>
          <a:p>
            <a:pPr>
              <a:lnSpc>
                <a:spcPct val="115000"/>
              </a:lnSpc>
              <a:defRPr lang="en-US" sz="1400" dirty="0"/>
            </a:pPr>
            <a:r>
              <a:rPr lang="en-US" sz="1600" dirty="0">
                <a:solidFill>
                  <a:srgbClr val="002060"/>
                </a:solidFill>
              </a:rPr>
              <a:t>Sameer </a:t>
            </a:r>
            <a:r>
              <a:rPr lang="en-US" sz="1600" dirty="0" smtClean="0">
                <a:solidFill>
                  <a:srgbClr val="002060"/>
                </a:solidFill>
              </a:rPr>
              <a:t>Akhtar</a:t>
            </a:r>
            <a:endParaRPr lang="en-US" sz="1600" dirty="0">
              <a:solidFill>
                <a:srgbClr val="002060"/>
              </a:solidFill>
            </a:endParaRPr>
          </a:p>
          <a:p>
            <a:pPr>
              <a:lnSpc>
                <a:spcPct val="115000"/>
              </a:lnSpc>
              <a:defRPr lang="en-US" sz="1400" dirty="0"/>
            </a:pPr>
            <a:r>
              <a:rPr lang="en-US" sz="1600" dirty="0">
                <a:solidFill>
                  <a:srgbClr val="002060"/>
                </a:solidFill>
              </a:rPr>
              <a:t>Bharath</a:t>
            </a:r>
          </a:p>
        </p:txBody>
      </p:sp>
      <p:sp>
        <p:nvSpPr>
          <p:cNvPr id="6" name="Rectangle 5"/>
          <p:cNvSpPr/>
          <p:nvPr/>
        </p:nvSpPr>
        <p:spPr>
          <a:xfrm>
            <a:off x="9034504" y="4513798"/>
            <a:ext cx="146456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lang="en-US" sz="1400" dirty="0"/>
            </a:pPr>
            <a:r>
              <a:rPr lang="en-US" sz="1600" b="1" dirty="0">
                <a:solidFill>
                  <a:srgbClr val="002060"/>
                </a:solidFill>
              </a:rPr>
              <a:t>Presented By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9A540C-30F8-E89F-59FC-8482D17BC7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C869881-DF0C-3EBB-6FC4-11A4E4B976DC}"/>
              </a:ext>
            </a:extLst>
          </p:cNvPr>
          <p:cNvSpPr txBox="1"/>
          <p:nvPr/>
        </p:nvSpPr>
        <p:spPr>
          <a:xfrm>
            <a:off x="2891832" y="321250"/>
            <a:ext cx="58456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highlight>
                  <a:srgbClr val="000080"/>
                </a:highlight>
              </a:rPr>
              <a:t>SQL  CRM Lead Commands Preview</a:t>
            </a:r>
            <a:endParaRPr lang="en-IN" sz="2000" b="1" dirty="0">
              <a:solidFill>
                <a:schemeClr val="bg1"/>
              </a:solidFill>
              <a:highlight>
                <a:srgbClr val="000080"/>
              </a:highligh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1AAF88-7899-73E3-1759-0348A7B070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067" y="721360"/>
            <a:ext cx="10382071" cy="5714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7165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2C575B-2404-20A3-9B3E-3B6CCD74C7C8}"/>
              </a:ext>
            </a:extLst>
          </p:cNvPr>
          <p:cNvSpPr txBox="1"/>
          <p:nvPr/>
        </p:nvSpPr>
        <p:spPr>
          <a:xfrm>
            <a:off x="3739661" y="201247"/>
            <a:ext cx="51317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highlight>
                  <a:srgbClr val="000080"/>
                </a:highlight>
              </a:rPr>
              <a:t>Power BI CRM Lead Dashboard Preview</a:t>
            </a:r>
            <a:endParaRPr lang="en-IN" sz="2000" b="1" dirty="0">
              <a:solidFill>
                <a:schemeClr val="bg1"/>
              </a:solidFill>
              <a:highlight>
                <a:srgbClr val="000080"/>
              </a:highlight>
            </a:endParaRPr>
          </a:p>
        </p:txBody>
      </p:sp>
      <p:pic>
        <p:nvPicPr>
          <p:cNvPr id="4" name="Image 2">
            <a:extLst>
              <a:ext uri="{22862C5F-F65D-4DFF-A5A3-77696C8080FC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A304178F-439C-48DF-AA08-CCAEC19826B3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extLst>
              <a:ext uri="{A5786229-F57B-47AD-A514-99A4D8A0820E}">
                <a14:imgProps xmlns:a14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>
                  <a14:imgLayer>
                    <a14:imgEffect>
                      <a14:brightnessContrast bright="0" contrast="0"/>
                    </a14:imgEffect>
                  </a14:imgLayer>
                </a14:imgProps>
              </a:ext>
              <a:ext uri="{D1CA5B8D-D6DF-4DE2-BDC5-34225A0F08B1}">
                <a14:useLocalDpi xmlns:a14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val="0"/>
              </a:ext>
            </a:extLst>
          </a:blip>
          <a:stretch>
            <a:fillRect/>
          </a:stretch>
        </p:blipFill>
        <p:spPr>
          <a:xfrm>
            <a:off x="1000553" y="729761"/>
            <a:ext cx="10609991" cy="5736920"/>
          </a:xfrm>
          <a:prstGeom prst="rect">
            <a:avLst/>
          </a:prstGeom>
          <a:noFill/>
          <a:ln w="19050" cap="flat">
            <a:solidFill>
              <a:srgbClr val="FFFFFF">
                <a:alpha val="100000"/>
              </a:srgbClr>
            </a:solidFill>
            <a:prstDash val="solid"/>
            <a:miter lim="800000"/>
          </a:ln>
          <a:effectLst>
            <a:outerShdw blurRad="50800" dir="2700000">
              <a:srgbClr val="5B5B5B">
                <a:alpha val="39999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856886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24FFEA-BA44-A1BA-D68E-00BA1C2408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9D4C778-EF89-4A3B-6F42-363490DD6CD3}"/>
              </a:ext>
            </a:extLst>
          </p:cNvPr>
          <p:cNvSpPr txBox="1"/>
          <p:nvPr/>
        </p:nvSpPr>
        <p:spPr>
          <a:xfrm>
            <a:off x="2031727" y="219807"/>
            <a:ext cx="79857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highlight>
                  <a:srgbClr val="000080"/>
                </a:highlight>
              </a:rPr>
              <a:t>Power BI CRM Opportunity Dashboard Preview</a:t>
            </a:r>
            <a:endParaRPr lang="en-IN" sz="2000" b="1" dirty="0">
              <a:solidFill>
                <a:schemeClr val="bg1"/>
              </a:solidFill>
              <a:highlight>
                <a:srgbClr val="000080"/>
              </a:highlight>
            </a:endParaRPr>
          </a:p>
        </p:txBody>
      </p:sp>
      <p:pic>
        <p:nvPicPr>
          <p:cNvPr id="3" name="Image 2">
            <a:extLst>
              <a:ext uri="{D894FC94-E0A9-40BB-8DFF-BB646073E18F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90839B36-9AA6-44D8-A545-7F305D422062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extLst>
              <a:ext uri="{7F66C42F-45C4-4EA3-829E-AD02523288CD}">
                <a14:imgProps xmlns:a14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>
                  <a14:imgLayer>
                    <a14:imgEffect>
                      <a14:brightnessContrast bright="0" contrast="0"/>
                    </a14:imgEffect>
                  </a14:imgLayer>
                </a14:imgProps>
              </a:ext>
              <a:ext uri="{8C2D6FA1-1A87-41DE-BC5E-536ECF69C042}">
                <a14:useLocalDpi xmlns:a14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val="0"/>
              </a:ext>
            </a:extLst>
          </a:blip>
          <a:stretch>
            <a:fillRect/>
          </a:stretch>
        </p:blipFill>
        <p:spPr>
          <a:xfrm>
            <a:off x="875334" y="718301"/>
            <a:ext cx="10298546" cy="5788006"/>
          </a:xfrm>
          <a:prstGeom prst="rect">
            <a:avLst/>
          </a:prstGeom>
          <a:noFill/>
          <a:ln w="19050" cap="flat">
            <a:solidFill>
              <a:srgbClr val="FFFFFF">
                <a:alpha val="100000"/>
              </a:srgbClr>
            </a:solidFill>
            <a:prstDash val="solid"/>
            <a:miter lim="800000"/>
          </a:ln>
          <a:effectLst>
            <a:outerShdw blurRad="50800" dir="2700000">
              <a:srgbClr val="5B5B5B">
                <a:alpha val="39999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004567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0186898-2B12-7769-20BD-F13BDEBEDC91}"/>
              </a:ext>
            </a:extLst>
          </p:cNvPr>
          <p:cNvSpPr txBox="1"/>
          <p:nvPr/>
        </p:nvSpPr>
        <p:spPr>
          <a:xfrm>
            <a:off x="3579231" y="292132"/>
            <a:ext cx="498398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highlight>
                  <a:srgbClr val="000080"/>
                </a:highlight>
              </a:rPr>
              <a:t>Tableau  CRM Lead Dashboard Preview</a:t>
            </a:r>
            <a:endParaRPr lang="en-IN" sz="2000" b="1" dirty="0">
              <a:solidFill>
                <a:schemeClr val="bg1"/>
              </a:solidFill>
              <a:highlight>
                <a:srgbClr val="000080"/>
              </a:highligh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7F3365-EF95-A6AC-3D75-6FD2C1A117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948" y="868765"/>
            <a:ext cx="10820547" cy="5584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4870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45AC5C-1330-730B-43B8-95973E4470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25A6087-2547-E37C-6B81-8492EECBCAD9}"/>
              </a:ext>
            </a:extLst>
          </p:cNvPr>
          <p:cNvSpPr txBox="1"/>
          <p:nvPr/>
        </p:nvSpPr>
        <p:spPr>
          <a:xfrm>
            <a:off x="3347720" y="207302"/>
            <a:ext cx="57699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highlight>
                  <a:srgbClr val="000080"/>
                </a:highlight>
              </a:rPr>
              <a:t>Tableau CRM Opportunity Dashboard Preview</a:t>
            </a:r>
            <a:endParaRPr lang="en-IN" sz="2000" b="1" dirty="0">
              <a:solidFill>
                <a:schemeClr val="bg1"/>
              </a:solidFill>
              <a:highlight>
                <a:srgbClr val="000080"/>
              </a:highligh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6A11309-7229-5B48-A9BA-253689F877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932" y="838529"/>
            <a:ext cx="10629900" cy="5702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6865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59622" y="333964"/>
            <a:ext cx="6945923" cy="905752"/>
          </a:xfrm>
        </p:spPr>
        <p:txBody>
          <a:bodyPr>
            <a:normAutofit fontScale="90000"/>
          </a:bodyPr>
          <a:lstStyle/>
          <a:p>
            <a:r>
              <a:rPr sz="4000" b="1" dirty="0">
                <a:solidFill>
                  <a:schemeClr val="tx1"/>
                </a:solidFill>
              </a:rPr>
              <a:t>Strategic Insights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715B130-0469-5A01-56F3-87D94093E17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51920796"/>
              </p:ext>
            </p:extLst>
          </p:nvPr>
        </p:nvGraphicFramePr>
        <p:xfrm>
          <a:off x="1437342" y="1721821"/>
          <a:ext cx="8987404" cy="36539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Shape 1062">
          <a:extLst>
            <a:ext uri="{FF2B5EF4-FFF2-40B4-BE49-F238E27FC236}">
              <a16:creationId xmlns:a16="http://schemas.microsoft.com/office/drawing/2014/main" id="{7277E3BC-F09A-54F1-42DF-805061E4B5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holding a pencil and writing on a book&#10;&#10;AI-generated content may be incorrect.">
            <a:extLst>
              <a:ext uri="{FF2B5EF4-FFF2-40B4-BE49-F238E27FC236}">
                <a16:creationId xmlns:a16="http://schemas.microsoft.com/office/drawing/2014/main" id="{8167106F-20D1-622A-F3D0-078E85EB4A4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35" b="31815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  <a:solidFill>
            <a:srgbClr val="FFFFFF">
              <a:shade val="85000"/>
            </a:srgbClr>
          </a:solidFill>
        </p:spPr>
      </p:pic>
      <p:sp>
        <p:nvSpPr>
          <p:cNvPr id="50" name="Google Shape;1034;p74">
            <a:extLst>
              <a:ext uri="{FF2B5EF4-FFF2-40B4-BE49-F238E27FC236}">
                <a16:creationId xmlns:a16="http://schemas.microsoft.com/office/drawing/2014/main" id="{67E45C49-F90D-E24F-B871-2A93CC22BB7B}"/>
              </a:ext>
            </a:extLst>
          </p:cNvPr>
          <p:cNvSpPr txBox="1">
            <a:spLocks/>
          </p:cNvSpPr>
          <p:nvPr/>
        </p:nvSpPr>
        <p:spPr>
          <a:xfrm>
            <a:off x="909354" y="388128"/>
            <a:ext cx="10373312" cy="603012"/>
          </a:xfrm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rmAutofit fontScale="9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Challenges Likely Faced</a:t>
            </a:r>
          </a:p>
        </p:txBody>
      </p:sp>
      <p:sp>
        <p:nvSpPr>
          <p:cNvPr id="97" name="Google Shape;1114;p82">
            <a:extLst>
              <a:ext uri="{FF2B5EF4-FFF2-40B4-BE49-F238E27FC236}">
                <a16:creationId xmlns:a16="http://schemas.microsoft.com/office/drawing/2014/main" id="{60B852B3-F073-8764-0BA1-513C2D8CB5C8}"/>
              </a:ext>
            </a:extLst>
          </p:cNvPr>
          <p:cNvSpPr txBox="1">
            <a:spLocks/>
          </p:cNvSpPr>
          <p:nvPr/>
        </p:nvSpPr>
        <p:spPr>
          <a:xfrm>
            <a:off x="1004480" y="1080320"/>
            <a:ext cx="9889189" cy="5322258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27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27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27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27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27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27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27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27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700"/>
              <a:buFont typeface="Josefin Sans"/>
              <a:buNone/>
              <a:defRPr sz="27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marL="114300" indent="0" algn="l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 In EXCEL 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rPr>
              <a:t>  </a:t>
            </a:r>
            <a:r>
              <a:rPr lang="en-US" sz="20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Data Cleaning, Pivot Table Management, Sheet Linking, Visualization, 						  Managing large datasets.</a:t>
            </a:r>
          </a:p>
          <a:p>
            <a:pPr marL="114300" indent="0" algn="l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</a:pP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endParaRPr>
          </a:p>
          <a:p>
            <a:pPr lvl="0" algn="l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In POWER BI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rPr>
              <a:t> </a:t>
            </a:r>
            <a:r>
              <a:rPr lang="en-US" sz="20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Inconsistent data formats and missing entries.</a:t>
            </a:r>
          </a:p>
          <a:p>
            <a:pPr marL="114300" lvl="0" indent="0" algn="l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</a:pPr>
            <a:r>
              <a:rPr lang="en-US" sz="20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				     Complex table relationships and cardinality issues.</a:t>
            </a:r>
          </a:p>
          <a:p>
            <a:pPr marL="114300" lvl="0" indent="0" algn="l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</a:pPr>
            <a:r>
              <a:rPr lang="en-US" sz="20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				      Writing and debugging complex DAX expressions.</a:t>
            </a:r>
          </a:p>
          <a:p>
            <a:pPr lvl="0" algn="l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</a:pP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  <a:sym typeface="Wingdings" panose="05000000000000000000" pitchFamily="2" charset="2"/>
            </a:endParaRPr>
          </a:p>
          <a:p>
            <a:pPr marL="114300" indent="0" algn="l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In SQL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rPr>
              <a:t>  </a:t>
            </a:r>
            <a:r>
              <a:rPr lang="en-US" sz="20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Data normalization and ensuring correct primary-foreign key relationships.</a:t>
            </a:r>
          </a:p>
          <a:p>
            <a:pPr marL="114300" indent="0" algn="l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</a:pPr>
            <a:r>
              <a:rPr lang="en-US" sz="20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	               Missing values and nulls in Expected Amount, Converted, etc. </a:t>
            </a:r>
          </a:p>
          <a:p>
            <a:pPr marL="114300" indent="0" algn="l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</a:pPr>
            <a:r>
              <a:rPr lang="en-US" sz="20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	               Performance bottlenecks in aggregate-heavy queries.</a:t>
            </a:r>
          </a:p>
          <a:p>
            <a:pPr marL="114300" indent="0" algn="l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</a:pP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endParaRPr>
          </a:p>
          <a:p>
            <a:pPr marL="114300" indent="0" algn="l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In Tableau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rPr>
              <a:t></a:t>
            </a:r>
            <a:r>
              <a:rPr lang="en-US" sz="20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US" sz="20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Managing sheet layouts inside Tableau containers.</a:t>
            </a:r>
          </a:p>
          <a:p>
            <a:pPr marL="114300" indent="0" algn="l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</a:pPr>
            <a:r>
              <a:rPr lang="en-US" sz="20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		               Complex calculated fields for funnel metrics (e.g., conversion, win/loss rate)</a:t>
            </a:r>
          </a:p>
          <a:p>
            <a:pPr marL="114300" indent="0" algn="l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</a:pPr>
            <a:endParaRPr lang="en-US" sz="9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endParaRPr>
          </a:p>
          <a:p>
            <a:pPr marL="114300" indent="0" algn="l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</a:pPr>
            <a:endParaRPr lang="en-US" sz="9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endParaRPr>
          </a:p>
          <a:p>
            <a:pPr marL="114300" indent="0" algn="l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</a:pPr>
            <a:endParaRPr lang="en-US" sz="9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  <a:sym typeface="Wingdings" panose="05000000000000000000" pitchFamily="2" charset="2"/>
            </a:endParaRPr>
          </a:p>
          <a:p>
            <a:pPr marL="114300" indent="0" algn="l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</a:pPr>
            <a:endParaRPr lang="en-US" sz="9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endParaRPr>
          </a:p>
          <a:p>
            <a:pPr algn="l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</a:pPr>
            <a:endParaRPr lang="en-US" sz="9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endParaRPr>
          </a:p>
          <a:p>
            <a:pPr algn="l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</a:pPr>
            <a:endParaRPr lang="en-US" sz="9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endParaRPr>
          </a:p>
          <a:p>
            <a:pPr lvl="0" algn="l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</a:pPr>
            <a:endParaRPr lang="en-US" sz="9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endParaRPr>
          </a:p>
          <a:p>
            <a:pPr marL="114300" lvl="0" indent="0" algn="l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</a:pPr>
            <a:endParaRPr lang="en-US" sz="9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12717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1034;p74">
            <a:extLst>
              <a:ext uri="{FF2B5EF4-FFF2-40B4-BE49-F238E27FC236}">
                <a16:creationId xmlns:a16="http://schemas.microsoft.com/office/drawing/2014/main" id="{83124644-366E-4BC3-A9DF-920CDFD8B489}"/>
              </a:ext>
            </a:extLst>
          </p:cNvPr>
          <p:cNvSpPr txBox="1">
            <a:spLocks/>
          </p:cNvSpPr>
          <p:nvPr/>
        </p:nvSpPr>
        <p:spPr>
          <a:xfrm>
            <a:off x="2592925" y="624110"/>
            <a:ext cx="8911687" cy="1280890"/>
          </a:xfrm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algn="l">
              <a:spcBef>
                <a:spcPct val="0"/>
              </a:spcBef>
              <a:spcAft>
                <a:spcPts val="600"/>
              </a:spcAft>
              <a:buClr>
                <a:srgbClr val="1A4568"/>
              </a:buClr>
            </a:pPr>
            <a:endParaRPr lang="en-US" sz="36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1" name="Google Shape;1114;p82">
            <a:extLst>
              <a:ext uri="{FF2B5EF4-FFF2-40B4-BE49-F238E27FC236}">
                <a16:creationId xmlns:a16="http://schemas.microsoft.com/office/drawing/2014/main" id="{59F6549F-6776-46EC-AA40-3BA64F45E0C2}"/>
              </a:ext>
            </a:extLst>
          </p:cNvPr>
          <p:cNvSpPr txBox="1">
            <a:spLocks/>
          </p:cNvSpPr>
          <p:nvPr/>
        </p:nvSpPr>
        <p:spPr>
          <a:xfrm>
            <a:off x="1031006" y="1905000"/>
            <a:ext cx="10049608" cy="3019669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27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27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27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27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27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27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27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27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700"/>
              <a:buFont typeface="Josefin Sans"/>
              <a:buNone/>
              <a:defRPr sz="27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marL="457189" indent="-457189" algn="l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</a:pPr>
            <a:r>
              <a:rPr lang="en-US" sz="20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Gained valuable business insights from data analysis.</a:t>
            </a:r>
          </a:p>
          <a:p>
            <a:pPr marL="457189" indent="-457189" algn="l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</a:pPr>
            <a:r>
              <a:rPr lang="en-US" sz="20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Overcome data loading challenges using local data from different data source file in MySQL.</a:t>
            </a:r>
          </a:p>
          <a:p>
            <a:pPr marL="457189" indent="-457189" algn="l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</a:pPr>
            <a:r>
              <a:rPr lang="en-US" sz="20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Tableau helped visually explore CRM KPIs with interactivity.</a:t>
            </a:r>
          </a:p>
          <a:p>
            <a:pPr marL="457189" indent="-457189" algn="l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</a:pPr>
            <a:r>
              <a:rPr lang="en-US" sz="20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Functions like LOD, calculated fields, and filters were key to insights.</a:t>
            </a:r>
          </a:p>
          <a:p>
            <a:pPr marL="457189" indent="-457189" algn="l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</a:pPr>
            <a:r>
              <a:rPr lang="en-US" sz="20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Provided actionable recommendations for improvement.</a:t>
            </a:r>
          </a:p>
          <a:p>
            <a:pPr marL="457189" indent="-457189" algn="l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</a:pPr>
            <a:r>
              <a:rPr lang="en-US" sz="20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Focus on growth and efficiency moving forward.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490780" y="430680"/>
            <a:ext cx="31300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 smtClean="0"/>
              <a:t>Conclusion</a:t>
            </a:r>
            <a:endParaRPr 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1808437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ow To Write A Thank You Note In Five Easy Steps">
            <a:extLst>
              <a:ext uri="{FF2B5EF4-FFF2-40B4-BE49-F238E27FC236}">
                <a16:creationId xmlns:a16="http://schemas.microsoft.com/office/drawing/2014/main" id="{04667A0E-C897-C56B-2FA4-711905D6D5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" r="1343"/>
          <a:stretch>
            <a:fillRect/>
          </a:stretch>
        </p:blipFill>
        <p:spPr bwMode="auto">
          <a:xfrm>
            <a:off x="2079258" y="1123295"/>
            <a:ext cx="7662619" cy="4375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33053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6" name="Google Shape;1114;p82">
            <a:extLst>
              <a:ext uri="{FF2B5EF4-FFF2-40B4-BE49-F238E27FC236}">
                <a16:creationId xmlns:a16="http://schemas.microsoft.com/office/drawing/2014/main" id="{451A4370-D839-1962-2BB7-A1E87211BCD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9329306"/>
              </p:ext>
            </p:extLst>
          </p:nvPr>
        </p:nvGraphicFramePr>
        <p:xfrm>
          <a:off x="4131766" y="355601"/>
          <a:ext cx="7931626" cy="61742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439613" y="3150357"/>
            <a:ext cx="37894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INTRODUCTION</a:t>
            </a:r>
            <a:endParaRPr lang="en-US" sz="3200" b="1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1034;p74">
            <a:extLst>
              <a:ext uri="{FF2B5EF4-FFF2-40B4-BE49-F238E27FC236}">
                <a16:creationId xmlns:a16="http://schemas.microsoft.com/office/drawing/2014/main" id="{83124644-366E-4BC3-A9DF-920CDFD8B489}"/>
              </a:ext>
            </a:extLst>
          </p:cNvPr>
          <p:cNvSpPr txBox="1">
            <a:spLocks/>
          </p:cNvSpPr>
          <p:nvPr/>
        </p:nvSpPr>
        <p:spPr>
          <a:xfrm>
            <a:off x="3488876" y="632903"/>
            <a:ext cx="4159216" cy="729905"/>
          </a:xfrm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>
              <a:spcBef>
                <a:spcPct val="0"/>
              </a:spcBef>
              <a:spcAft>
                <a:spcPts val="600"/>
              </a:spcAft>
              <a:buClr>
                <a:srgbClr val="1A4568"/>
              </a:buClr>
            </a:pPr>
            <a:r>
              <a:rPr 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OBJECTIVES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0BC94D9-8BD1-EA70-85AA-BC8C3D3E83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8641" y="2050535"/>
            <a:ext cx="5740470" cy="299624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Ctr="0" compatLnSpc="1">
            <a:prstTxWarp prst="textNoShape">
              <a:avLst/>
            </a:prstTxWarp>
            <a:normAutofit/>
          </a:bodyPr>
          <a:lstStyle/>
          <a:p>
            <a:pPr marL="342900" marR="0" lvl="0" indent="-342900" fontAlgn="base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Tx/>
              <a:buFont typeface="Wingdings 3" charset="2"/>
              <a:buChar char=""/>
              <a:tabLst/>
            </a:pPr>
            <a: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</a:rPr>
              <a:t>To clean and combine multiple datasets from different sources.</a:t>
            </a:r>
          </a:p>
          <a:p>
            <a:pPr marL="342900" marR="0" lvl="0" indent="-342900" fontAlgn="base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Tx/>
              <a:buFont typeface="Wingdings 3" charset="2"/>
              <a:buChar char=""/>
              <a:tabLst/>
            </a:pPr>
            <a:endParaRPr kumimoji="0" lang="en-US" altLang="en-US" sz="1600" i="0" u="none" strike="noStrike" cap="none" normalizeH="0" baseline="0" dirty="0">
              <a:ln>
                <a:noFill/>
              </a:ln>
              <a:effectLst/>
            </a:endParaRPr>
          </a:p>
          <a:p>
            <a:pPr marL="342900" marR="0" lvl="0" indent="-342900" fontAlgn="base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Tx/>
              <a:buFont typeface="Wingdings 3" charset="2"/>
              <a:buChar char=""/>
              <a:tabLst/>
            </a:pPr>
            <a: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</a:rPr>
              <a:t>To analyze key performance indicators (KPIs) such as revenue, meeting counts, and budget utilization.</a:t>
            </a:r>
          </a:p>
          <a:p>
            <a:pPr marL="342900" marR="0" lvl="0" indent="-342900" fontAlgn="base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Tx/>
              <a:buFont typeface="Wingdings 3" charset="2"/>
              <a:buChar char=""/>
              <a:tabLst/>
            </a:pPr>
            <a:endParaRPr kumimoji="0" lang="en-US" altLang="en-US" sz="1600" i="0" u="none" strike="noStrike" cap="none" normalizeH="0" baseline="0" dirty="0">
              <a:ln>
                <a:noFill/>
              </a:ln>
              <a:effectLst/>
            </a:endParaRPr>
          </a:p>
          <a:p>
            <a:pPr marL="342900" marR="0" lvl="0" indent="-342900" fontAlgn="base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Tx/>
              <a:buFont typeface="Wingdings 3" charset="2"/>
              <a:buChar char=""/>
              <a:tabLst/>
            </a:pPr>
            <a: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</a:rPr>
              <a:t>To create dashboards for visualizing trends and performance.</a:t>
            </a:r>
          </a:p>
          <a:p>
            <a:pPr marL="342900" marR="0" lvl="0" indent="-342900" fontAlgn="base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Tx/>
              <a:buFont typeface="Wingdings 3" charset="2"/>
              <a:buChar char=""/>
              <a:tabLst/>
            </a:pPr>
            <a:endParaRPr kumimoji="0" lang="en-US" altLang="en-US" sz="1600" i="0" u="none" strike="noStrike" cap="none" normalizeH="0" baseline="0" dirty="0">
              <a:ln>
                <a:noFill/>
              </a:ln>
              <a:effectLst/>
            </a:endParaRPr>
          </a:p>
          <a:p>
            <a:pPr marL="342900" marR="0" lvl="0" indent="-342900" fontAlgn="base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Tx/>
              <a:buFont typeface="Wingdings 3" charset="2"/>
              <a:buChar char=""/>
              <a:tabLst/>
            </a:pPr>
            <a: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</a:rPr>
              <a:t>To deliver actionable insights and recommendations for better</a:t>
            </a:r>
            <a:r>
              <a:rPr lang="en-US" altLang="en-US" sz="1600" dirty="0"/>
              <a:t> 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</a:rPr>
              <a:t>business decisions.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6FFD4E2-4085-82D7-E249-3BDEB37622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0996" y="1726914"/>
            <a:ext cx="5458410" cy="3643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235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1034;p74">
            <a:extLst>
              <a:ext uri="{FF2B5EF4-FFF2-40B4-BE49-F238E27FC236}">
                <a16:creationId xmlns:a16="http://schemas.microsoft.com/office/drawing/2014/main" id="{83124644-366E-4BC3-A9DF-920CDFD8B489}"/>
              </a:ext>
            </a:extLst>
          </p:cNvPr>
          <p:cNvSpPr txBox="1">
            <a:spLocks/>
          </p:cNvSpPr>
          <p:nvPr/>
        </p:nvSpPr>
        <p:spPr>
          <a:xfrm>
            <a:off x="3208738" y="632902"/>
            <a:ext cx="6752210" cy="677152"/>
          </a:xfrm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algn="l">
              <a:spcBef>
                <a:spcPct val="0"/>
              </a:spcBef>
              <a:spcAft>
                <a:spcPts val="600"/>
              </a:spcAft>
              <a:buClr>
                <a:srgbClr val="1A4568"/>
              </a:buClr>
            </a:pPr>
            <a:r>
              <a:rPr 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DATA CLEANING PROCESS</a:t>
            </a:r>
          </a:p>
        </p:txBody>
      </p:sp>
      <p:sp>
        <p:nvSpPr>
          <p:cNvPr id="51" name="Google Shape;1114;p82">
            <a:extLst>
              <a:ext uri="{FF2B5EF4-FFF2-40B4-BE49-F238E27FC236}">
                <a16:creationId xmlns:a16="http://schemas.microsoft.com/office/drawing/2014/main" id="{59F6549F-6776-46EC-AA40-3BA64F45E0C2}"/>
              </a:ext>
            </a:extLst>
          </p:cNvPr>
          <p:cNvSpPr txBox="1">
            <a:spLocks/>
          </p:cNvSpPr>
          <p:nvPr/>
        </p:nvSpPr>
        <p:spPr>
          <a:xfrm>
            <a:off x="969464" y="1820427"/>
            <a:ext cx="7005159" cy="2320751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27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27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27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27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27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27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27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27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700"/>
              <a:buFont typeface="Josefin Sans"/>
              <a:buNone/>
              <a:defRPr sz="27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marL="457189" indent="-457189" algn="l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</a:pPr>
            <a:r>
              <a:rPr lang="en-US" sz="1900" b="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Removed duplicates, null values, and irrelevant fields.</a:t>
            </a:r>
          </a:p>
          <a:p>
            <a:pPr marL="457189" indent="-457189" algn="l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</a:pPr>
            <a:r>
              <a:rPr lang="en-US" sz="1900" b="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Standardized formats (dates, categories, numerical values).</a:t>
            </a:r>
          </a:p>
          <a:p>
            <a:pPr marL="457189" indent="-457189" algn="l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</a:pPr>
            <a:r>
              <a:rPr lang="en-US" sz="1900" b="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Handled missing values with appropriate imputation.</a:t>
            </a:r>
          </a:p>
          <a:p>
            <a:pPr marL="457189" indent="-457189" algn="l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</a:pPr>
            <a:r>
              <a:rPr lang="en-US" sz="1900" b="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Verified data consistency across datasets.</a:t>
            </a:r>
          </a:p>
          <a:p>
            <a:pPr marL="457189" indent="-457189" algn="l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</a:pPr>
            <a:r>
              <a:rPr lang="en-US" sz="1900" b="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Ensured clean, structured data for analysis.</a:t>
            </a:r>
          </a:p>
          <a:p>
            <a:pPr marL="0" indent="0" algn="l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</a:pPr>
            <a:endParaRPr lang="en-US" sz="1900" b="0" dirty="0">
              <a:solidFill>
                <a:srgbClr val="000000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1026" name="Picture 2" descr="Generated image">
            <a:extLst>
              <a:ext uri="{FF2B5EF4-FFF2-40B4-BE49-F238E27FC236}">
                <a16:creationId xmlns:a16="http://schemas.microsoft.com/office/drawing/2014/main" id="{87837A4C-29F3-418F-BF83-AC3451CBB8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739094" y="3065138"/>
            <a:ext cx="4844799" cy="3233902"/>
          </a:xfrm>
          <a:prstGeom prst="rect">
            <a:avLst/>
          </a:prstGeom>
          <a:solidFill>
            <a:srgbClr val="FFFFFF">
              <a:shade val="85000"/>
            </a:srgbClr>
          </a:solidFill>
        </p:spPr>
      </p:pic>
    </p:spTree>
    <p:extLst>
      <p:ext uri="{BB962C8B-B14F-4D97-AF65-F5344CB8AC3E}">
        <p14:creationId xmlns:p14="http://schemas.microsoft.com/office/powerpoint/2010/main" val="2999370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Content Placeholder 5">
            <a:extLst>
              <a:ext uri="{FF2B5EF4-FFF2-40B4-BE49-F238E27FC236}">
                <a16:creationId xmlns:a16="http://schemas.microsoft.com/office/drawing/2014/main" id="{1C740FAF-652D-7847-AFF8-64310510B28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36778051"/>
              </p:ext>
            </p:extLst>
          </p:nvPr>
        </p:nvGraphicFramePr>
        <p:xfrm>
          <a:off x="6223195" y="1790309"/>
          <a:ext cx="5608320" cy="49885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4" name="TextBox 2">
            <a:extLst>
              <a:ext uri="{FF2B5EF4-FFF2-40B4-BE49-F238E27FC236}">
                <a16:creationId xmlns:a16="http://schemas.microsoft.com/office/drawing/2014/main" id="{652E7F48-83DC-43AC-0901-EFF2CE2B5CB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38462541"/>
              </p:ext>
            </p:extLst>
          </p:nvPr>
        </p:nvGraphicFramePr>
        <p:xfrm>
          <a:off x="0" y="1869442"/>
          <a:ext cx="7273555" cy="47423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2FE690A7-3CF3-E46E-45AF-913B61DD49B7}"/>
              </a:ext>
            </a:extLst>
          </p:cNvPr>
          <p:cNvSpPr txBox="1">
            <a:spLocks/>
          </p:cNvSpPr>
          <p:nvPr/>
        </p:nvSpPr>
        <p:spPr>
          <a:xfrm>
            <a:off x="2512652" y="1402082"/>
            <a:ext cx="2248249" cy="4673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/>
              <a:t>L</a:t>
            </a:r>
            <a:r>
              <a:rPr lang="en-US" b="1" dirty="0" smtClean="0"/>
              <a:t>ead KPI’s</a:t>
            </a:r>
            <a:endParaRPr lang="en-IN" b="1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2FE690A7-3CF3-E46E-45AF-913B61DD49B7}"/>
              </a:ext>
            </a:extLst>
          </p:cNvPr>
          <p:cNvSpPr txBox="1">
            <a:spLocks/>
          </p:cNvSpPr>
          <p:nvPr/>
        </p:nvSpPr>
        <p:spPr>
          <a:xfrm>
            <a:off x="7651809" y="1477498"/>
            <a:ext cx="2751092" cy="4673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Opportunity KPI’s</a:t>
            </a:r>
            <a:endParaRPr lang="en-IN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01065EA-0473-9B93-F8E3-93F9382DF1DF}"/>
              </a:ext>
            </a:extLst>
          </p:cNvPr>
          <p:cNvSpPr txBox="1">
            <a:spLocks/>
          </p:cNvSpPr>
          <p:nvPr/>
        </p:nvSpPr>
        <p:spPr>
          <a:xfrm>
            <a:off x="5029592" y="474641"/>
            <a:ext cx="1687732" cy="610921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spc="-56" dirty="0" smtClean="0">
                <a:solidFill>
                  <a:srgbClr val="181C24">
                    <a:alpha val="10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KPI’s</a:t>
            </a:r>
            <a:endParaRPr lang="en-IN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ight Arrow 7"/>
          <p:cNvSpPr/>
          <p:nvPr/>
        </p:nvSpPr>
        <p:spPr>
          <a:xfrm>
            <a:off x="4303701" y="586670"/>
            <a:ext cx="914400" cy="193431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9358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Shape 1062">
          <a:extLst>
            <a:ext uri="{FF2B5EF4-FFF2-40B4-BE49-F238E27FC236}">
              <a16:creationId xmlns:a16="http://schemas.microsoft.com/office/drawing/2014/main" id="{6DFF6010-C4F2-B4E6-AEB5-37AD131343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1034;p74">
            <a:extLst>
              <a:ext uri="{FF2B5EF4-FFF2-40B4-BE49-F238E27FC236}">
                <a16:creationId xmlns:a16="http://schemas.microsoft.com/office/drawing/2014/main" id="{B922D99C-F4FB-B3F7-281C-A2CC2AA63295}"/>
              </a:ext>
            </a:extLst>
          </p:cNvPr>
          <p:cNvSpPr txBox="1">
            <a:spLocks/>
          </p:cNvSpPr>
          <p:nvPr/>
        </p:nvSpPr>
        <p:spPr>
          <a:xfrm>
            <a:off x="3990301" y="662691"/>
            <a:ext cx="4274468" cy="585817"/>
          </a:xfrm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rmAutofit fontScale="9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algn="l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rgbClr val="1A4568"/>
              </a:buClr>
            </a:pPr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DATA OVERVIEW </a:t>
            </a:r>
          </a:p>
        </p:txBody>
      </p:sp>
      <p:sp>
        <p:nvSpPr>
          <p:cNvPr id="51" name="Google Shape;1114;p82">
            <a:extLst>
              <a:ext uri="{FF2B5EF4-FFF2-40B4-BE49-F238E27FC236}">
                <a16:creationId xmlns:a16="http://schemas.microsoft.com/office/drawing/2014/main" id="{FAA91717-09DC-DC2D-9F90-BB371C04E068}"/>
              </a:ext>
            </a:extLst>
          </p:cNvPr>
          <p:cNvSpPr txBox="1">
            <a:spLocks/>
          </p:cNvSpPr>
          <p:nvPr/>
        </p:nvSpPr>
        <p:spPr>
          <a:xfrm>
            <a:off x="640432" y="1840330"/>
            <a:ext cx="5742783" cy="3572608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27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27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27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27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27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27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27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27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700"/>
              <a:buFont typeface="Josefin Sans"/>
              <a:buNone/>
              <a:defRPr sz="27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marL="457189" indent="-457189" algn="l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</a:pPr>
            <a:r>
              <a:rPr lang="en-US" sz="19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Using Excel, We began by cleaning and organizing the data. Power Query and Power Pivot helped to merge the datasets and create Data Models.</a:t>
            </a:r>
          </a:p>
          <a:p>
            <a:pPr marL="457189" indent="-457189" algn="l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</a:pPr>
            <a:endParaRPr lang="en-US" sz="19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endParaRPr>
          </a:p>
          <a:p>
            <a:pPr marL="457189" indent="-457189" algn="l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</a:pPr>
            <a:r>
              <a:rPr lang="en-US" sz="19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SQL was used for querying structure data and performing joins, aggregations, and filtering.</a:t>
            </a:r>
          </a:p>
          <a:p>
            <a:pPr marL="457189" indent="-457189" algn="l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</a:pPr>
            <a:endParaRPr lang="en-US" sz="19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endParaRPr>
          </a:p>
          <a:p>
            <a:pPr marL="457189" indent="-457189" algn="l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</a:pPr>
            <a:r>
              <a:rPr lang="en-US" sz="19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The refined data was visualized in Power BI and Tableau.</a:t>
            </a:r>
          </a:p>
        </p:txBody>
      </p:sp>
      <p:pic>
        <p:nvPicPr>
          <p:cNvPr id="2" name="Picture 4" descr="Generated image">
            <a:extLst>
              <a:ext uri="{FF2B5EF4-FFF2-40B4-BE49-F238E27FC236}">
                <a16:creationId xmlns:a16="http://schemas.microsoft.com/office/drawing/2014/main" id="{9B175D0F-3F65-BDB5-2ACC-156D6172F6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37" r="-2" b="-2"/>
          <a:stretch>
            <a:fillRect/>
          </a:stretch>
        </p:blipFill>
        <p:spPr bwMode="auto">
          <a:xfrm>
            <a:off x="6481265" y="1840330"/>
            <a:ext cx="5358751" cy="4048032"/>
          </a:xfrm>
          <a:prstGeom prst="rect">
            <a:avLst/>
          </a:prstGeom>
          <a:solidFill>
            <a:srgbClr val="FFFFFF">
              <a:shade val="85000"/>
            </a:srgbClr>
          </a:solidFill>
        </p:spPr>
      </p:pic>
    </p:spTree>
    <p:extLst>
      <p:ext uri="{BB962C8B-B14F-4D97-AF65-F5344CB8AC3E}">
        <p14:creationId xmlns:p14="http://schemas.microsoft.com/office/powerpoint/2010/main" val="2214031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4D4CF87-3468-76DD-E742-BEAABE181FDC}"/>
              </a:ext>
            </a:extLst>
          </p:cNvPr>
          <p:cNvSpPr txBox="1"/>
          <p:nvPr/>
        </p:nvSpPr>
        <p:spPr>
          <a:xfrm>
            <a:off x="3393830" y="354204"/>
            <a:ext cx="4879731" cy="40011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square" rtlCol="0">
            <a:spAutoFit/>
          </a:bodyPr>
          <a:lstStyle/>
          <a:p>
            <a:pPr algn="r"/>
            <a:r>
              <a:rPr lang="en-US" sz="2000" b="1" dirty="0">
                <a:solidFill>
                  <a:schemeClr val="bg1"/>
                </a:solidFill>
                <a:highlight>
                  <a:srgbClr val="000080"/>
                </a:highlight>
              </a:rPr>
              <a:t>Excel CRM LEAD Dashboard Preview</a:t>
            </a:r>
            <a:endParaRPr lang="en-IN" sz="2000" b="1" dirty="0">
              <a:solidFill>
                <a:schemeClr val="bg1"/>
              </a:solidFill>
              <a:highlight>
                <a:srgbClr val="000080"/>
              </a:highligh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8559B0-2E00-CDBC-A6EC-D357EC7E9F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917" y="906917"/>
            <a:ext cx="10060284" cy="5458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8792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8921F9-0D8B-6995-4AE1-01E08FB8CF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E03F88D-3DF3-A708-BFF2-CCE4A2EDA9C6}"/>
              </a:ext>
            </a:extLst>
          </p:cNvPr>
          <p:cNvSpPr txBox="1"/>
          <p:nvPr/>
        </p:nvSpPr>
        <p:spPr>
          <a:xfrm>
            <a:off x="3052186" y="327827"/>
            <a:ext cx="56434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>
                <a:solidFill>
                  <a:schemeClr val="bg1"/>
                </a:solidFill>
                <a:highlight>
                  <a:srgbClr val="000080"/>
                </a:highlight>
              </a:rPr>
              <a:t>Excel CRM Opportunity Dashboard Preview</a:t>
            </a:r>
            <a:endParaRPr lang="en-IN" sz="2000" b="1" dirty="0">
              <a:solidFill>
                <a:schemeClr val="bg1"/>
              </a:solidFill>
              <a:highlight>
                <a:srgbClr val="000080"/>
              </a:highligh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C28C73-7B6E-DFBC-AF01-EF61CAB7AB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663" y="850704"/>
            <a:ext cx="10119260" cy="5583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6007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6B815B9-A399-FB24-72E7-11ABFB8FA9D7}"/>
              </a:ext>
            </a:extLst>
          </p:cNvPr>
          <p:cNvSpPr txBox="1"/>
          <p:nvPr/>
        </p:nvSpPr>
        <p:spPr>
          <a:xfrm>
            <a:off x="3683978" y="189081"/>
            <a:ext cx="45757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highlight>
                  <a:srgbClr val="000080"/>
                </a:highlight>
              </a:rPr>
              <a:t>SQL  CRM Lead Commands Preview</a:t>
            </a:r>
            <a:endParaRPr lang="en-IN" sz="2000" b="1" dirty="0">
              <a:solidFill>
                <a:schemeClr val="bg1"/>
              </a:solidFill>
              <a:highlight>
                <a:srgbClr val="000080"/>
              </a:highlight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53CD9F6-22FC-0B6E-6051-3955B3D097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0241" y="684161"/>
            <a:ext cx="9483241" cy="5846393"/>
          </a:xfrm>
          <a:prstGeom prst="rect">
            <a:avLst/>
          </a:prstGeom>
        </p:spPr>
      </p:pic>
      <p:pic>
        <p:nvPicPr>
          <p:cNvPr id="7" name="Picture 6" descr="A group of rectangular objects with text&#10;&#10;AI-generated content may be incorrect.">
            <a:extLst>
              <a:ext uri="{FF2B5EF4-FFF2-40B4-BE49-F238E27FC236}">
                <a16:creationId xmlns:a16="http://schemas.microsoft.com/office/drawing/2014/main" id="{A452E7CE-1D8A-8AFF-921E-B8DF072FA6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7745" y="1621552"/>
            <a:ext cx="3993801" cy="2380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227152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ysClr val="window" lastClr="FFFFFF"/>
      </a:lt1>
      <a:dk2>
        <a:srgbClr val="5E5E5E"/>
      </a:dk2>
      <a:lt2>
        <a:srgbClr val="DDDDDD"/>
      </a:lt2>
      <a:accent1>
        <a:srgbClr val="A6B727"/>
      </a:accent1>
      <a:accent2>
        <a:srgbClr val="418AB3"/>
      </a:accent2>
      <a:accent3>
        <a:srgbClr val="F69200"/>
      </a:accent3>
      <a:accent4>
        <a:srgbClr val="838383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A425FB89-E954-4A2A-81DC-D90804A94DB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TM10001115[[fn=Parcel]]</Template>
  <TotalTime>500</TotalTime>
  <Words>467</Words>
  <Application>Microsoft Office PowerPoint</Application>
  <PresentationFormat>Widescreen</PresentationFormat>
  <Paragraphs>97</Paragraphs>
  <Slides>18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Arial</vt:lpstr>
      <vt:lpstr>Calibri</vt:lpstr>
      <vt:lpstr>Gill Sans MT</vt:lpstr>
      <vt:lpstr>Josefin Sans</vt:lpstr>
      <vt:lpstr>Open Sans</vt:lpstr>
      <vt:lpstr>Wingdings</vt:lpstr>
      <vt:lpstr>Wingdings 3</vt:lpstr>
      <vt:lpstr>Parcel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Strategic Insights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 Sadhana</dc:creator>
  <cp:lastModifiedBy>USER</cp:lastModifiedBy>
  <cp:revision>42</cp:revision>
  <dcterms:created xsi:type="dcterms:W3CDTF">2025-04-17T07:18:58Z</dcterms:created>
  <dcterms:modified xsi:type="dcterms:W3CDTF">2025-05-30T16:51:50Z</dcterms:modified>
</cp:coreProperties>
</file>